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2" r:id="rId4"/>
    <p:sldId id="258" r:id="rId5"/>
    <p:sldId id="259" r:id="rId6"/>
    <p:sldId id="260" r:id="rId7"/>
    <p:sldId id="283" r:id="rId8"/>
    <p:sldId id="263" r:id="rId9"/>
    <p:sldId id="264" r:id="rId10"/>
    <p:sldId id="267" r:id="rId11"/>
    <p:sldId id="265" r:id="rId12"/>
    <p:sldId id="266" r:id="rId13"/>
    <p:sldId id="268" r:id="rId14"/>
    <p:sldId id="280" r:id="rId15"/>
    <p:sldId id="271" r:id="rId16"/>
    <p:sldId id="269" r:id="rId17"/>
    <p:sldId id="270" r:id="rId18"/>
    <p:sldId id="272" r:id="rId19"/>
    <p:sldId id="275" r:id="rId20"/>
    <p:sldId id="273" r:id="rId21"/>
    <p:sldId id="277" r:id="rId22"/>
    <p:sldId id="276" r:id="rId23"/>
    <p:sldId id="278" r:id="rId24"/>
    <p:sldId id="28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5F99638-60C1-4BFD-177E-9C9F328E4C2B}" name="Ajay Agrawal" initials="AA" userId="S::akagrawa@ua.edu::375b276a-c85e-4ef2-b49c-b436fc8c18d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0" autoAdjust="0"/>
    <p:restoredTop sz="94660"/>
  </p:normalViewPr>
  <p:slideViewPr>
    <p:cSldViewPr snapToGrid="0">
      <p:cViewPr varScale="1">
        <p:scale>
          <a:sx n="77" d="100"/>
          <a:sy n="77" d="100"/>
        </p:scale>
        <p:origin x="96" y="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B2C65-D92D-4F79-8ECD-9446E2F534AB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206B0-5F57-4A41-8410-6E0E3E463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13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B2C65-D92D-4F79-8ECD-9446E2F534AB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206B0-5F57-4A41-8410-6E0E3E463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01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B2C65-D92D-4F79-8ECD-9446E2F534AB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206B0-5F57-4A41-8410-6E0E3E463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142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B2C65-D92D-4F79-8ECD-9446E2F534AB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206B0-5F57-4A41-8410-6E0E3E463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70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B2C65-D92D-4F79-8ECD-9446E2F534AB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206B0-5F57-4A41-8410-6E0E3E463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239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B2C65-D92D-4F79-8ECD-9446E2F534AB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206B0-5F57-4A41-8410-6E0E3E463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72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B2C65-D92D-4F79-8ECD-9446E2F534AB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206B0-5F57-4A41-8410-6E0E3E463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08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B2C65-D92D-4F79-8ECD-9446E2F534AB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206B0-5F57-4A41-8410-6E0E3E463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199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B2C65-D92D-4F79-8ECD-9446E2F534AB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206B0-5F57-4A41-8410-6E0E3E463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905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B2C65-D92D-4F79-8ECD-9446E2F534AB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206B0-5F57-4A41-8410-6E0E3E463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17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B2C65-D92D-4F79-8ECD-9446E2F534AB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206B0-5F57-4A41-8410-6E0E3E463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5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B2C65-D92D-4F79-8ECD-9446E2F534AB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206B0-5F57-4A41-8410-6E0E3E463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254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18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6.png"/><Relationship Id="rId5" Type="http://schemas.microsoft.com/office/2007/relationships/media" Target="../media/media3.mp4"/><Relationship Id="rId10" Type="http://schemas.openxmlformats.org/officeDocument/2006/relationships/image" Target="../media/image14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video" Target="../media/media8.mp4"/><Relationship Id="rId13" Type="http://schemas.openxmlformats.org/officeDocument/2006/relationships/image" Target="../media/image22.png"/><Relationship Id="rId3" Type="http://schemas.microsoft.com/office/2007/relationships/media" Target="../media/media6.mp4"/><Relationship Id="rId7" Type="http://schemas.microsoft.com/office/2007/relationships/media" Target="../media/media8.mp4"/><Relationship Id="rId12" Type="http://schemas.openxmlformats.org/officeDocument/2006/relationships/image" Target="../media/image2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video" Target="../media/media7.mp4"/><Relationship Id="rId11" Type="http://schemas.openxmlformats.org/officeDocument/2006/relationships/image" Target="../media/image20.png"/><Relationship Id="rId5" Type="http://schemas.microsoft.com/office/2007/relationships/media" Target="../media/media7.mp4"/><Relationship Id="rId10" Type="http://schemas.openxmlformats.org/officeDocument/2006/relationships/image" Target="../media/image19.png"/><Relationship Id="rId4" Type="http://schemas.openxmlformats.org/officeDocument/2006/relationships/video" Target="../media/media6.mp4"/><Relationship Id="rId9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BF208-4D5F-7CC1-B3E4-86B7CCC76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186" y="176915"/>
            <a:ext cx="12002814" cy="2749165"/>
          </a:xfrm>
        </p:spPr>
        <p:txBody>
          <a:bodyPr>
            <a:normAutofit/>
          </a:bodyPr>
          <a:lstStyle/>
          <a:p>
            <a:r>
              <a:rPr lang="en-US" sz="4800" dirty="0"/>
              <a:t>EFFECT OF INSERT POROSITY ON COMBUSTION INSTABILITY IN A LEAN PREMIXED COMBUSTOR ANALYZED BY A POD-BASED PHASE RECONSTRUCTION TECHNIQUE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FE4637-E32A-CE77-A8F3-8A6416AA16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8" y="5427308"/>
            <a:ext cx="9144000" cy="893339"/>
          </a:xfrm>
        </p:spPr>
        <p:txBody>
          <a:bodyPr>
            <a:normAutofit/>
          </a:bodyPr>
          <a:lstStyle/>
          <a:p>
            <a:r>
              <a:rPr lang="en-US" dirty="0"/>
              <a:t>Mitchell A. Johnson, Ashley M. James, and Ajay K. Agrawal</a:t>
            </a:r>
          </a:p>
          <a:p>
            <a:r>
              <a:rPr lang="en-US" dirty="0"/>
              <a:t>2023 Turbo Expo, June 26-30, Boston, MA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5EB1B6-3E6E-396E-B367-F459AFC83816}"/>
              </a:ext>
            </a:extLst>
          </p:cNvPr>
          <p:cNvSpPr/>
          <p:nvPr/>
        </p:nvSpPr>
        <p:spPr>
          <a:xfrm>
            <a:off x="94593" y="94592"/>
            <a:ext cx="12002814" cy="6684579"/>
          </a:xfrm>
          <a:prstGeom prst="rect">
            <a:avLst/>
          </a:prstGeom>
          <a:noFill/>
          <a:ln w="76200" cmpd="thickThin">
            <a:solidFill>
              <a:srgbClr val="9F052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86F88A-54B8-6DFD-42D8-9FFD840813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562" y="2926080"/>
            <a:ext cx="5530873" cy="2465526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FFF3FA-B788-14C6-DFBE-9F1DB9855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0137-05E3-40DC-B477-115E57AC8C0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599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" r="97780"/>
          <a:stretch/>
        </p:blipFill>
        <p:spPr>
          <a:xfrm>
            <a:off x="670129" y="1398067"/>
            <a:ext cx="216839" cy="38389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765" y="128388"/>
            <a:ext cx="7961650" cy="1325563"/>
          </a:xfrm>
        </p:spPr>
        <p:txBody>
          <a:bodyPr/>
          <a:lstStyle/>
          <a:p>
            <a:r>
              <a:rPr lang="en-US" dirty="0"/>
              <a:t>Time-Averaged Velocity Field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C4D45D-D322-465C-B311-C85BD08CCF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203" y="0"/>
            <a:ext cx="3034666" cy="13527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34E551-B525-44E3-B228-130773892597}"/>
              </a:ext>
            </a:extLst>
          </p:cNvPr>
          <p:cNvSpPr/>
          <p:nvPr/>
        </p:nvSpPr>
        <p:spPr>
          <a:xfrm>
            <a:off x="94593" y="94592"/>
            <a:ext cx="12002814" cy="6684579"/>
          </a:xfrm>
          <a:prstGeom prst="rect">
            <a:avLst/>
          </a:prstGeom>
          <a:noFill/>
          <a:ln w="76200" cmpd="thickThin">
            <a:solidFill>
              <a:srgbClr val="9F052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85867AAA-F116-0829-14A3-97804C112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0137-05E3-40DC-B477-115E57AC8C00}" type="slidenum">
              <a:rPr lang="en-US" smtClean="0"/>
              <a:t>10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4951" y="5235153"/>
            <a:ext cx="3799156" cy="1484457"/>
          </a:xfrm>
        </p:spPr>
        <p:txBody>
          <a:bodyPr>
            <a:normAutofit/>
          </a:bodyPr>
          <a:lstStyle/>
          <a:p>
            <a:r>
              <a:rPr lang="en-US" sz="2400" b="1" dirty="0"/>
              <a:t>Porous Insert</a:t>
            </a:r>
          </a:p>
          <a:p>
            <a:pPr lvl="1"/>
            <a:r>
              <a:rPr lang="en-US" dirty="0"/>
              <a:t>No flow recirculation</a:t>
            </a:r>
          </a:p>
          <a:p>
            <a:pPr lvl="1"/>
            <a:r>
              <a:rPr lang="en-US" dirty="0"/>
              <a:t>Jet divergence reduced</a:t>
            </a:r>
          </a:p>
          <a:p>
            <a:pPr lvl="1"/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8104264" y="5232017"/>
            <a:ext cx="3993143" cy="148445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Solid Insert</a:t>
            </a:r>
          </a:p>
          <a:p>
            <a:pPr lvl="1"/>
            <a:r>
              <a:rPr lang="en-US" dirty="0"/>
              <a:t>Large recirculation zones</a:t>
            </a:r>
          </a:p>
          <a:p>
            <a:pPr lvl="1"/>
            <a:r>
              <a:rPr lang="en-US" dirty="0"/>
              <a:t>High velocity diverging annular jet</a:t>
            </a:r>
          </a:p>
          <a:p>
            <a:pPr lvl="1"/>
            <a:endParaRPr lang="en-US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896112" y="5235775"/>
            <a:ext cx="3799156" cy="1484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No Insert</a:t>
            </a:r>
          </a:p>
          <a:p>
            <a:pPr lvl="1"/>
            <a:r>
              <a:rPr lang="en-US" dirty="0"/>
              <a:t>Very large CTRZ</a:t>
            </a:r>
          </a:p>
          <a:p>
            <a:pPr lvl="1"/>
            <a:r>
              <a:rPr lang="en-US" dirty="0"/>
              <a:t>Presence of central jet</a:t>
            </a:r>
          </a:p>
          <a:p>
            <a:pPr lvl="1"/>
            <a:endParaRPr lang="en-US" dirty="0"/>
          </a:p>
        </p:txBody>
      </p:sp>
      <p:pic>
        <p:nvPicPr>
          <p:cNvPr id="10" name="Picture 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5" r="1768"/>
          <a:stretch/>
        </p:blipFill>
        <p:spPr>
          <a:xfrm>
            <a:off x="896112" y="1400554"/>
            <a:ext cx="3639313" cy="3838951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2" r="34771"/>
          <a:stretch/>
        </p:blipFill>
        <p:spPr>
          <a:xfrm>
            <a:off x="4513492" y="1398067"/>
            <a:ext cx="3639313" cy="3838951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" r="68414"/>
          <a:stretch/>
        </p:blipFill>
        <p:spPr>
          <a:xfrm>
            <a:off x="8150555" y="1406204"/>
            <a:ext cx="3337560" cy="383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59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379" y="365125"/>
            <a:ext cx="7961650" cy="1325563"/>
          </a:xfrm>
        </p:spPr>
        <p:txBody>
          <a:bodyPr/>
          <a:lstStyle/>
          <a:p>
            <a:r>
              <a:rPr lang="en-US" dirty="0"/>
              <a:t>Acoustics Measurements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C4D45D-D322-465C-B311-C85BD08CC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203" y="0"/>
            <a:ext cx="3034666" cy="13527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34E551-B525-44E3-B228-130773892597}"/>
              </a:ext>
            </a:extLst>
          </p:cNvPr>
          <p:cNvSpPr/>
          <p:nvPr/>
        </p:nvSpPr>
        <p:spPr>
          <a:xfrm>
            <a:off x="94593" y="94592"/>
            <a:ext cx="12002814" cy="6684579"/>
          </a:xfrm>
          <a:prstGeom prst="rect">
            <a:avLst/>
          </a:prstGeom>
          <a:noFill/>
          <a:ln w="76200" cmpd="thickThin">
            <a:solidFill>
              <a:srgbClr val="9F052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BBA4-5BDA-05E9-6F6B-EE8280FF1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657" y="1878301"/>
            <a:ext cx="5026725" cy="4351338"/>
          </a:xfrm>
        </p:spPr>
        <p:txBody>
          <a:bodyPr>
            <a:normAutofit/>
          </a:bodyPr>
          <a:lstStyle/>
          <a:p>
            <a:r>
              <a:rPr lang="en-US" sz="2400" dirty="0"/>
              <a:t>At φ = 0.78</a:t>
            </a:r>
          </a:p>
          <a:p>
            <a:pPr lvl="1"/>
            <a:r>
              <a:rPr lang="en-US" dirty="0"/>
              <a:t>No insert and solid insert experience large amplitude pressure oscillations.</a:t>
            </a:r>
          </a:p>
          <a:p>
            <a:pPr lvl="1"/>
            <a:r>
              <a:rPr lang="en-US" dirty="0"/>
              <a:t>Porous insert does not demonstrate large amplitude oscillations.</a:t>
            </a:r>
          </a:p>
          <a:p>
            <a:pPr lvl="2"/>
            <a:r>
              <a:rPr lang="en-US" sz="2400" dirty="0"/>
              <a:t>Similar frequency of oscillation, but significant variability in waveform.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276E1A-DD0C-95D0-C8EE-CB2DFB8BEFBB}"/>
              </a:ext>
            </a:extLst>
          </p:cNvPr>
          <p:cNvSpPr/>
          <p:nvPr/>
        </p:nvSpPr>
        <p:spPr>
          <a:xfrm>
            <a:off x="7729393" y="4053970"/>
            <a:ext cx="1478587" cy="171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85867AAA-F116-0829-14A3-97804C112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0137-05E3-40DC-B477-115E57AC8C00}" type="slidenum">
              <a:rPr lang="en-US" smtClean="0"/>
              <a:t>11</a:t>
            </a:fld>
            <a:endParaRPr lang="en-US"/>
          </a:p>
        </p:txBody>
      </p:sp>
      <p:pic>
        <p:nvPicPr>
          <p:cNvPr id="10" name="Picture 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2" r="6364"/>
          <a:stretch/>
        </p:blipFill>
        <p:spPr bwMode="auto">
          <a:xfrm>
            <a:off x="5968449" y="1690688"/>
            <a:ext cx="5993507" cy="44805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35355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080" y="136525"/>
            <a:ext cx="9631183" cy="900613"/>
          </a:xfrm>
        </p:spPr>
        <p:txBody>
          <a:bodyPr/>
          <a:lstStyle/>
          <a:p>
            <a:r>
              <a:rPr lang="en-US" dirty="0"/>
              <a:t>Spectral Analysis of PIV and OH*CL 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34E551-B525-44E3-B228-130773892597}"/>
              </a:ext>
            </a:extLst>
          </p:cNvPr>
          <p:cNvSpPr/>
          <p:nvPr/>
        </p:nvSpPr>
        <p:spPr>
          <a:xfrm>
            <a:off x="94593" y="94592"/>
            <a:ext cx="12002814" cy="6684579"/>
          </a:xfrm>
          <a:prstGeom prst="rect">
            <a:avLst/>
          </a:prstGeom>
          <a:noFill/>
          <a:ln w="76200" cmpd="thickThin">
            <a:solidFill>
              <a:srgbClr val="9F052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BBA4-5BDA-05E9-6F6B-EE8280FF1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7905" y="4716478"/>
            <a:ext cx="5026725" cy="1783713"/>
          </a:xfrm>
        </p:spPr>
        <p:txBody>
          <a:bodyPr>
            <a:normAutofit/>
          </a:bodyPr>
          <a:lstStyle/>
          <a:p>
            <a:r>
              <a:rPr lang="en-US" sz="2400" dirty="0"/>
              <a:t>Solid insert experiences peak oscillations at 497 Hz</a:t>
            </a:r>
          </a:p>
          <a:p>
            <a:pPr lvl="1"/>
            <a:r>
              <a:rPr lang="en-US" dirty="0"/>
              <a:t>Minor velocity peak near 300 Hz</a:t>
            </a:r>
          </a:p>
          <a:p>
            <a:r>
              <a:rPr lang="en-US" sz="2400" dirty="0"/>
              <a:t>No coupling in porous case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276E1A-DD0C-95D0-C8EE-CB2DFB8BEFBB}"/>
              </a:ext>
            </a:extLst>
          </p:cNvPr>
          <p:cNvSpPr/>
          <p:nvPr/>
        </p:nvSpPr>
        <p:spPr>
          <a:xfrm>
            <a:off x="7729393" y="4053970"/>
            <a:ext cx="1478587" cy="171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85867AAA-F116-0829-14A3-97804C112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0137-05E3-40DC-B477-115E57AC8C00}" type="slidenum">
              <a:rPr lang="en-US" smtClean="0"/>
              <a:t>12</a:t>
            </a:fld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160" y="951733"/>
            <a:ext cx="4754880" cy="365760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69" y="951733"/>
            <a:ext cx="4754880" cy="3657600"/>
          </a:xfrm>
          <a:prstGeom prst="rect">
            <a:avLst/>
          </a:prstGeom>
        </p:spPr>
      </p:pic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4D77BBA4-5BDA-05E9-6F6B-EE8280FF1DD5}"/>
              </a:ext>
            </a:extLst>
          </p:cNvPr>
          <p:cNvSpPr txBox="1">
            <a:spLocks/>
          </p:cNvSpPr>
          <p:nvPr/>
        </p:nvSpPr>
        <p:spPr>
          <a:xfrm>
            <a:off x="6748237" y="4744011"/>
            <a:ext cx="5026725" cy="14776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No-insert experiences peak oscillations at 309 Hz</a:t>
            </a:r>
          </a:p>
          <a:p>
            <a:pPr lvl="1"/>
            <a:r>
              <a:rPr lang="en-US" dirty="0"/>
              <a:t>Minor second harmonic in OH*CL data.</a:t>
            </a:r>
          </a:p>
        </p:txBody>
      </p:sp>
    </p:spTree>
    <p:extLst>
      <p:ext uri="{BB962C8B-B14F-4D97-AF65-F5344CB8AC3E}">
        <p14:creationId xmlns:p14="http://schemas.microsoft.com/office/powerpoint/2010/main" val="3105995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379" y="365125"/>
            <a:ext cx="7961650" cy="1325563"/>
          </a:xfrm>
        </p:spPr>
        <p:txBody>
          <a:bodyPr/>
          <a:lstStyle/>
          <a:p>
            <a:r>
              <a:rPr lang="en-US" dirty="0"/>
              <a:t>Proper Orthogonal Decomposition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C4D45D-D322-465C-B311-C85BD08CC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203" y="0"/>
            <a:ext cx="3034666" cy="13527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34E551-B525-44E3-B228-130773892597}"/>
              </a:ext>
            </a:extLst>
          </p:cNvPr>
          <p:cNvSpPr/>
          <p:nvPr/>
        </p:nvSpPr>
        <p:spPr>
          <a:xfrm>
            <a:off x="94593" y="94592"/>
            <a:ext cx="12002814" cy="6684579"/>
          </a:xfrm>
          <a:prstGeom prst="rect">
            <a:avLst/>
          </a:prstGeom>
          <a:noFill/>
          <a:ln w="76200" cmpd="thickThin">
            <a:solidFill>
              <a:srgbClr val="9F052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D77BBA4-5BDA-05E9-6F6B-EE8280FF1DD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dirty="0"/>
                  <a:t>Technique useful to isolate modes of oscillation in a fluctuating quantity </a:t>
                </a:r>
                <a:r>
                  <a:rPr lang="en-US" sz="2400" i="1" dirty="0"/>
                  <a:t>u’.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sz="24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400" dirty="0"/>
              </a:p>
              <a:p>
                <a:r>
                  <a:rPr lang="en-US" sz="2400" dirty="0"/>
                  <a:t>Each mode consists of a temporal function </a:t>
                </a:r>
                <a:r>
                  <a:rPr lang="en-US" sz="2400" i="1" dirty="0"/>
                  <a:t>a</a:t>
                </a:r>
                <a:r>
                  <a:rPr lang="en-US" sz="2400" dirty="0"/>
                  <a:t> and a spatial function </a:t>
                </a:r>
                <a:r>
                  <a:rPr lang="el-GR" sz="2400" i="1" dirty="0">
                    <a:cs typeface="Calibri" panose="020F0502020204030204" pitchFamily="34" charset="0"/>
                  </a:rPr>
                  <a:t>φ</a:t>
                </a:r>
                <a:r>
                  <a:rPr lang="en-US" sz="2400" i="1" dirty="0">
                    <a:cs typeface="Calibri" panose="020F0502020204030204" pitchFamily="34" charset="0"/>
                  </a:rPr>
                  <a:t>.</a:t>
                </a:r>
              </a:p>
              <a:p>
                <a:pPr lvl="1"/>
                <a:r>
                  <a:rPr lang="el-GR" i="1" dirty="0">
                    <a:cs typeface="Calibri" panose="020F0502020204030204" pitchFamily="34" charset="0"/>
                  </a:rPr>
                  <a:t>φ</a:t>
                </a:r>
                <a:r>
                  <a:rPr lang="en-US" dirty="0">
                    <a:cs typeface="Calibri" panose="020F0502020204030204" pitchFamily="34" charset="0"/>
                  </a:rPr>
                  <a:t> describes on how </a:t>
                </a:r>
                <a:r>
                  <a:rPr lang="en-US" i="1" dirty="0">
                    <a:cs typeface="Calibri" panose="020F0502020204030204" pitchFamily="34" charset="0"/>
                  </a:rPr>
                  <a:t>u’</a:t>
                </a:r>
                <a:r>
                  <a:rPr lang="en-US" dirty="0">
                    <a:cs typeface="Calibri" panose="020F0502020204030204" pitchFamily="34" charset="0"/>
                  </a:rPr>
                  <a:t> at a point in space correlates with every other point.</a:t>
                </a:r>
              </a:p>
              <a:p>
                <a:pPr lvl="1"/>
                <a:r>
                  <a:rPr lang="en-US" i="1" dirty="0">
                    <a:cs typeface="Calibri" panose="020F0502020204030204" pitchFamily="34" charset="0"/>
                  </a:rPr>
                  <a:t>a</a:t>
                </a:r>
                <a:r>
                  <a:rPr lang="en-US" dirty="0">
                    <a:cs typeface="Calibri" panose="020F0502020204030204" pitchFamily="34" charset="0"/>
                  </a:rPr>
                  <a:t> details how all points simultaneously oscillate in time.</a:t>
                </a:r>
                <a:endParaRPr lang="en-US" i="1" dirty="0"/>
              </a:p>
              <a:p>
                <a:r>
                  <a:rPr lang="en-US" sz="2400" dirty="0"/>
                  <a:t>Orthogonality dictates that data contained in one mode is duplicated in no other mode.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D77BBA4-5BDA-05E9-6F6B-EE8280FF1D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12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3B7014-A37A-6640-3453-F8242C45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0137-05E3-40DC-B477-115E57AC8C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916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379" y="365125"/>
            <a:ext cx="7961650" cy="1325563"/>
          </a:xfrm>
        </p:spPr>
        <p:txBody>
          <a:bodyPr/>
          <a:lstStyle/>
          <a:p>
            <a:r>
              <a:rPr lang="en-US" dirty="0"/>
              <a:t>PIV &amp; OH*CL Modal Dynamics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C4D45D-D322-465C-B311-C85BD08CC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203" y="0"/>
            <a:ext cx="3034666" cy="13527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34E551-B525-44E3-B228-130773892597}"/>
              </a:ext>
            </a:extLst>
          </p:cNvPr>
          <p:cNvSpPr/>
          <p:nvPr/>
        </p:nvSpPr>
        <p:spPr>
          <a:xfrm>
            <a:off x="94593" y="94592"/>
            <a:ext cx="12002814" cy="6684579"/>
          </a:xfrm>
          <a:prstGeom prst="rect">
            <a:avLst/>
          </a:prstGeom>
          <a:noFill/>
          <a:ln w="76200" cmpd="thickThin">
            <a:solidFill>
              <a:srgbClr val="9F052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85867AAA-F116-0829-14A3-97804C112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0137-05E3-40DC-B477-115E57AC8C00}" type="slidenum">
              <a:rPr lang="en-US" smtClean="0"/>
              <a:t>14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426439" y="4575152"/>
            <a:ext cx="2112169" cy="1792376"/>
          </a:xfrm>
        </p:spPr>
        <p:txBody>
          <a:bodyPr>
            <a:normAutofit/>
          </a:bodyPr>
          <a:lstStyle/>
          <a:p>
            <a:r>
              <a:rPr lang="en-US" sz="2400" dirty="0"/>
              <a:t>Both modes contain significant oscillations at 497 Hz</a:t>
            </a:r>
          </a:p>
        </p:txBody>
      </p:sp>
      <p:sp>
        <p:nvSpPr>
          <p:cNvPr id="22" name="Content Placeholder 6"/>
          <p:cNvSpPr txBox="1">
            <a:spLocks/>
          </p:cNvSpPr>
          <p:nvPr/>
        </p:nvSpPr>
        <p:spPr>
          <a:xfrm>
            <a:off x="3919423" y="4496481"/>
            <a:ext cx="2289052" cy="1792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Both modes incoherent</a:t>
            </a:r>
          </a:p>
          <a:p>
            <a:r>
              <a:rPr lang="en-US" sz="2400" dirty="0"/>
              <a:t>Significant LF activity in Mode 1</a:t>
            </a:r>
          </a:p>
        </p:txBody>
      </p:sp>
      <p:sp>
        <p:nvSpPr>
          <p:cNvPr id="24" name="Content Placeholder 6"/>
          <p:cNvSpPr txBox="1">
            <a:spLocks/>
          </p:cNvSpPr>
          <p:nvPr/>
        </p:nvSpPr>
        <p:spPr>
          <a:xfrm>
            <a:off x="1396494" y="4480560"/>
            <a:ext cx="2112169" cy="1792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Both modes highly cyclical at 309 Hz</a:t>
            </a:r>
          </a:p>
        </p:txBody>
      </p:sp>
      <p:sp>
        <p:nvSpPr>
          <p:cNvPr id="25" name="Content Placeholder 6"/>
          <p:cNvSpPr txBox="1">
            <a:spLocks/>
          </p:cNvSpPr>
          <p:nvPr/>
        </p:nvSpPr>
        <p:spPr>
          <a:xfrm>
            <a:off x="8828564" y="4563973"/>
            <a:ext cx="3087869" cy="20439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Unstable configurations concentrate far more of total oscillations in low-order modes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" b="817"/>
          <a:stretch/>
        </p:blipFill>
        <p:spPr>
          <a:xfrm>
            <a:off x="916113" y="1380743"/>
            <a:ext cx="10104120" cy="309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18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379" y="365125"/>
            <a:ext cx="7961650" cy="1325563"/>
          </a:xfrm>
        </p:spPr>
        <p:txBody>
          <a:bodyPr/>
          <a:lstStyle/>
          <a:p>
            <a:r>
              <a:rPr lang="en-US" dirty="0"/>
              <a:t>No-Insert Modal Decomposition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C4D45D-D322-465C-B311-C85BD08CC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203" y="0"/>
            <a:ext cx="3034666" cy="13527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34E551-B525-44E3-B228-130773892597}"/>
              </a:ext>
            </a:extLst>
          </p:cNvPr>
          <p:cNvSpPr/>
          <p:nvPr/>
        </p:nvSpPr>
        <p:spPr>
          <a:xfrm>
            <a:off x="94593" y="94592"/>
            <a:ext cx="12002814" cy="6684579"/>
          </a:xfrm>
          <a:prstGeom prst="rect">
            <a:avLst/>
          </a:prstGeom>
          <a:noFill/>
          <a:ln w="76200" cmpd="thickThin">
            <a:solidFill>
              <a:srgbClr val="9F052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85867AAA-F116-0829-14A3-97804C112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0137-05E3-40DC-B477-115E57AC8C00}" type="slidenum">
              <a:rPr lang="en-US" smtClean="0"/>
              <a:t>15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1715" y="5237018"/>
            <a:ext cx="3799156" cy="1484457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/>
              <a:t>Mode 2:</a:t>
            </a:r>
          </a:p>
          <a:p>
            <a:pPr lvl="1"/>
            <a:r>
              <a:rPr lang="en-US" sz="2600" dirty="0"/>
              <a:t>Central recirculation zone velocity anti-correlated with flame locally</a:t>
            </a:r>
          </a:p>
          <a:p>
            <a:pPr lvl="1"/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230368" y="5323377"/>
            <a:ext cx="4294527" cy="1484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Mode 1:</a:t>
            </a:r>
          </a:p>
          <a:p>
            <a:pPr lvl="1"/>
            <a:r>
              <a:rPr lang="en-US" dirty="0"/>
              <a:t>All jet velocities anti-correlated with flame activity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8249482" y="5245155"/>
            <a:ext cx="3799156" cy="1484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Stronger central recirculation zone enhances flame activity</a:t>
            </a:r>
          </a:p>
          <a:p>
            <a:pPr lvl="1"/>
            <a:endParaRPr lang="en-US" dirty="0"/>
          </a:p>
        </p:txBody>
      </p:sp>
      <p:pic>
        <p:nvPicPr>
          <p:cNvPr id="10" name="Picture 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" t="63711" r="-146" b="2406"/>
          <a:stretch/>
        </p:blipFill>
        <p:spPr>
          <a:xfrm>
            <a:off x="505693" y="2062945"/>
            <a:ext cx="11444301" cy="31740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78182" y="1693613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98751" y="1692871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39597" y="1692127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 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193204" y="1692127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 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32677" y="1354606"/>
            <a:ext cx="1428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Axial Velocity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293645" y="1354606"/>
            <a:ext cx="1859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OH*-CL emissions</a:t>
            </a:r>
          </a:p>
        </p:txBody>
      </p:sp>
    </p:spTree>
    <p:extLst>
      <p:ext uri="{BB962C8B-B14F-4D97-AF65-F5344CB8AC3E}">
        <p14:creationId xmlns:p14="http://schemas.microsoft.com/office/powerpoint/2010/main" val="379111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379" y="365126"/>
            <a:ext cx="7961650" cy="716970"/>
          </a:xfrm>
        </p:spPr>
        <p:txBody>
          <a:bodyPr/>
          <a:lstStyle/>
          <a:p>
            <a:r>
              <a:rPr lang="en-US" dirty="0"/>
              <a:t>Solid Insert Modal Decomposition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34E551-B525-44E3-B228-130773892597}"/>
              </a:ext>
            </a:extLst>
          </p:cNvPr>
          <p:cNvSpPr/>
          <p:nvPr/>
        </p:nvSpPr>
        <p:spPr>
          <a:xfrm>
            <a:off x="94593" y="94592"/>
            <a:ext cx="12002814" cy="6684579"/>
          </a:xfrm>
          <a:prstGeom prst="rect">
            <a:avLst/>
          </a:prstGeom>
          <a:noFill/>
          <a:ln w="76200" cmpd="thickThin">
            <a:solidFill>
              <a:srgbClr val="9F052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85867AAA-F116-0829-14A3-97804C112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0137-05E3-40DC-B477-115E57AC8C00}" type="slidenum">
              <a:rPr lang="en-US" smtClean="0"/>
              <a:t>16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1715" y="5237018"/>
            <a:ext cx="3799156" cy="1484457"/>
          </a:xfrm>
        </p:spPr>
        <p:txBody>
          <a:bodyPr>
            <a:normAutofit/>
          </a:bodyPr>
          <a:lstStyle/>
          <a:p>
            <a:r>
              <a:rPr lang="en-US" sz="2200" dirty="0"/>
              <a:t>Mode 2:</a:t>
            </a:r>
          </a:p>
          <a:p>
            <a:pPr lvl="1"/>
            <a:r>
              <a:rPr lang="en-US" sz="2200" dirty="0"/>
              <a:t>Full field velocity is anti-correlated with core region of flame.</a:t>
            </a:r>
          </a:p>
          <a:p>
            <a:pPr lvl="1"/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242642" y="5200823"/>
            <a:ext cx="4294527" cy="14844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Mode 1:</a:t>
            </a:r>
          </a:p>
          <a:p>
            <a:pPr lvl="1"/>
            <a:r>
              <a:rPr lang="en-US" dirty="0"/>
              <a:t>High velocity in downstream regions of jet at peak full-field OH* activity.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8253872" y="5583462"/>
            <a:ext cx="3799156" cy="719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Again, central region of flow coupled with flame activity</a:t>
            </a:r>
          </a:p>
          <a:p>
            <a:pPr lvl="1"/>
            <a:endParaRPr lang="en-US" dirty="0"/>
          </a:p>
        </p:txBody>
      </p:sp>
      <p:pic>
        <p:nvPicPr>
          <p:cNvPr id="10" name="Picture 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05"/>
          <a:stretch/>
        </p:blipFill>
        <p:spPr>
          <a:xfrm>
            <a:off x="502785" y="2078230"/>
            <a:ext cx="11444301" cy="2987921"/>
          </a:xfrm>
          <a:prstGeom prst="rect">
            <a:avLst/>
          </a:prstGeom>
        </p:spPr>
      </p:pic>
      <p:pic>
        <p:nvPicPr>
          <p:cNvPr id="20" name="Picture 1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" t="94902" r="-146" b="2406"/>
          <a:stretch/>
        </p:blipFill>
        <p:spPr>
          <a:xfrm>
            <a:off x="509142" y="4976829"/>
            <a:ext cx="11444301" cy="25215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078182" y="1693613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 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39597" y="1692127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 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98751" y="1692871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 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193204" y="1692127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 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32677" y="1354606"/>
            <a:ext cx="1428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Axial Velocity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293645" y="1354606"/>
            <a:ext cx="1859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OH*-CL emissions</a:t>
            </a:r>
          </a:p>
        </p:txBody>
      </p:sp>
    </p:spTree>
    <p:extLst>
      <p:ext uri="{BB962C8B-B14F-4D97-AF65-F5344CB8AC3E}">
        <p14:creationId xmlns:p14="http://schemas.microsoft.com/office/powerpoint/2010/main" val="3433689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252" y="365125"/>
            <a:ext cx="8261824" cy="1325563"/>
          </a:xfrm>
        </p:spPr>
        <p:txBody>
          <a:bodyPr/>
          <a:lstStyle/>
          <a:p>
            <a:r>
              <a:rPr lang="en-US" dirty="0"/>
              <a:t>Porous Insert Modal Decomposition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C4D45D-D322-465C-B311-C85BD08CC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203" y="0"/>
            <a:ext cx="3034666" cy="13527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34E551-B525-44E3-B228-130773892597}"/>
              </a:ext>
            </a:extLst>
          </p:cNvPr>
          <p:cNvSpPr/>
          <p:nvPr/>
        </p:nvSpPr>
        <p:spPr>
          <a:xfrm>
            <a:off x="94593" y="94592"/>
            <a:ext cx="12002814" cy="6684579"/>
          </a:xfrm>
          <a:prstGeom prst="rect">
            <a:avLst/>
          </a:prstGeom>
          <a:noFill/>
          <a:ln w="76200" cmpd="thickThin">
            <a:solidFill>
              <a:srgbClr val="9F052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85867AAA-F116-0829-14A3-97804C112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0137-05E3-40DC-B477-115E57AC8C00}" type="slidenum">
              <a:rPr lang="en-US" smtClean="0"/>
              <a:t>17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1715" y="5237018"/>
            <a:ext cx="3799156" cy="1484457"/>
          </a:xfrm>
        </p:spPr>
        <p:txBody>
          <a:bodyPr>
            <a:normAutofit/>
          </a:bodyPr>
          <a:lstStyle/>
          <a:p>
            <a:r>
              <a:rPr lang="en-US" sz="2200" dirty="0"/>
              <a:t>Mode 2:</a:t>
            </a:r>
          </a:p>
          <a:p>
            <a:pPr lvl="1"/>
            <a:r>
              <a:rPr lang="en-US" sz="2200" dirty="0"/>
              <a:t>Central flow region correlated with downstream flame</a:t>
            </a:r>
          </a:p>
          <a:p>
            <a:pPr lvl="1"/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230368" y="5237018"/>
            <a:ext cx="4294527" cy="1484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Mode 1:</a:t>
            </a:r>
          </a:p>
          <a:p>
            <a:pPr lvl="1"/>
            <a:r>
              <a:rPr lang="en-US" sz="2200" dirty="0"/>
              <a:t>Velocity at outlet of insert core directly correlated to full-field flame activity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8256729" y="5543103"/>
            <a:ext cx="3799156" cy="93275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Flame oscillations notably absent from near field of porous surface</a:t>
            </a:r>
          </a:p>
          <a:p>
            <a:pPr lvl="1"/>
            <a:endParaRPr lang="en-US" dirty="0"/>
          </a:p>
        </p:txBody>
      </p:sp>
      <p:pic>
        <p:nvPicPr>
          <p:cNvPr id="10" name="Picture 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30" b="36126"/>
          <a:stretch/>
        </p:blipFill>
        <p:spPr>
          <a:xfrm>
            <a:off x="492517" y="2068773"/>
            <a:ext cx="11444301" cy="29925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78182" y="1693613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98751" y="1692871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39597" y="1692127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 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193204" y="1692127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 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32677" y="1354606"/>
            <a:ext cx="1428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Axial Velocity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293645" y="1354606"/>
            <a:ext cx="1859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OH*-CL emissions</a:t>
            </a:r>
          </a:p>
        </p:txBody>
      </p:sp>
      <p:pic>
        <p:nvPicPr>
          <p:cNvPr id="20" name="Picture 1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" t="94902" r="-146" b="2406"/>
          <a:stretch/>
        </p:blipFill>
        <p:spPr>
          <a:xfrm>
            <a:off x="525093" y="4987640"/>
            <a:ext cx="11444301" cy="25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370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379" y="365125"/>
            <a:ext cx="7961650" cy="1325563"/>
          </a:xfrm>
        </p:spPr>
        <p:txBody>
          <a:bodyPr/>
          <a:lstStyle/>
          <a:p>
            <a:r>
              <a:rPr lang="en-US" dirty="0"/>
              <a:t>Phase Reconstruction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C4D45D-D322-465C-B311-C85BD08CC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203" y="0"/>
            <a:ext cx="3034666" cy="13527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34E551-B525-44E3-B228-130773892597}"/>
              </a:ext>
            </a:extLst>
          </p:cNvPr>
          <p:cNvSpPr/>
          <p:nvPr/>
        </p:nvSpPr>
        <p:spPr>
          <a:xfrm>
            <a:off x="94593" y="94592"/>
            <a:ext cx="12002814" cy="6684579"/>
          </a:xfrm>
          <a:prstGeom prst="rect">
            <a:avLst/>
          </a:prstGeom>
          <a:noFill/>
          <a:ln w="76200" cmpd="thickThin">
            <a:solidFill>
              <a:srgbClr val="9F052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BBA4-5BDA-05E9-6F6B-EE8280FF1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629102" cy="4351338"/>
          </a:xfrm>
        </p:spPr>
        <p:txBody>
          <a:bodyPr>
            <a:normAutofit/>
          </a:bodyPr>
          <a:lstStyle/>
          <a:p>
            <a:r>
              <a:rPr lang="en-US" sz="2400" dirty="0"/>
              <a:t>We utilize time coefficients of POD modes for phase reconstruction</a:t>
            </a:r>
          </a:p>
          <a:p>
            <a:pPr lvl="1"/>
            <a:r>
              <a:rPr lang="en-US" dirty="0"/>
              <a:t>If process is cyclic, this offers a way of overcoming cycle-cycle variations</a:t>
            </a:r>
          </a:p>
          <a:p>
            <a:pPr lvl="1"/>
            <a:r>
              <a:rPr lang="en-US" dirty="0"/>
              <a:t>Signal noise complicates this process</a:t>
            </a:r>
          </a:p>
          <a:p>
            <a:pPr lvl="1"/>
            <a:r>
              <a:rPr lang="en-US" dirty="0"/>
              <a:t>Thus, we filter data prior to POD to isolate structure of interest.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3B7014-A37A-6640-3453-F8242C45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0137-05E3-40DC-B477-115E57AC8C00}" type="slidenum">
              <a:rPr lang="en-US" smtClean="0"/>
              <a:t>18</a:t>
            </a:fld>
            <a:endParaRPr lang="en-US"/>
          </a:p>
        </p:txBody>
      </p:sp>
      <p:pic>
        <p:nvPicPr>
          <p:cNvPr id="9" name="Picture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5"/>
          <a:stretch/>
        </p:blipFill>
        <p:spPr>
          <a:xfrm>
            <a:off x="6871159" y="1447371"/>
            <a:ext cx="5195209" cy="47295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793813" y="4529854"/>
                <a:ext cx="3717877" cy="12250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arctan</m:t>
                          </m:r>
                        </m:fName>
                        <m:e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sz="2800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i="0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en-US" sz="28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i="0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en-US" sz="28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3813" y="4529854"/>
                <a:ext cx="3717877" cy="122507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516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379" y="365125"/>
            <a:ext cx="4152085" cy="1325563"/>
          </a:xfrm>
        </p:spPr>
        <p:txBody>
          <a:bodyPr/>
          <a:lstStyle/>
          <a:p>
            <a:r>
              <a:rPr lang="en-US" dirty="0"/>
              <a:t>No-Insert Phase Reconstruction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34E551-B525-44E3-B228-130773892597}"/>
              </a:ext>
            </a:extLst>
          </p:cNvPr>
          <p:cNvSpPr/>
          <p:nvPr/>
        </p:nvSpPr>
        <p:spPr>
          <a:xfrm>
            <a:off x="94593" y="94592"/>
            <a:ext cx="12002814" cy="6684579"/>
          </a:xfrm>
          <a:prstGeom prst="rect">
            <a:avLst/>
          </a:prstGeom>
          <a:noFill/>
          <a:ln w="76200" cmpd="thickThin">
            <a:solidFill>
              <a:srgbClr val="9F052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BBA4-5BDA-05E9-6F6B-EE8280FF1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3652519" cy="4351338"/>
          </a:xfrm>
        </p:spPr>
        <p:txBody>
          <a:bodyPr>
            <a:normAutofit/>
          </a:bodyPr>
          <a:lstStyle/>
          <a:p>
            <a:r>
              <a:rPr lang="en-US" sz="2200" dirty="0"/>
              <a:t>Diverging jet oscillates radially</a:t>
            </a:r>
          </a:p>
          <a:p>
            <a:r>
              <a:rPr lang="en-US" sz="2200" dirty="0"/>
              <a:t>As jet flow is reduced and shifts outward, recirculation zones expand</a:t>
            </a:r>
          </a:p>
          <a:p>
            <a:r>
              <a:rPr lang="en-US" sz="2200" dirty="0"/>
              <a:t>Strengthened flow recirculation enhances flame activity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3B7014-A37A-6640-3453-F8242C45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0137-05E3-40DC-B477-115E57AC8C00}" type="slidenum">
              <a:rPr lang="en-US" smtClean="0"/>
              <a:t>19</a:t>
            </a:fld>
            <a:endParaRPr lang="en-US"/>
          </a:p>
        </p:txBody>
      </p:sp>
      <p:pic>
        <p:nvPicPr>
          <p:cNvPr id="3" name="PhaseAverag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53882" y="594360"/>
            <a:ext cx="3754315" cy="2788920"/>
          </a:xfrm>
          <a:prstGeom prst="rect">
            <a:avLst/>
          </a:prstGeom>
        </p:spPr>
      </p:pic>
      <p:pic>
        <p:nvPicPr>
          <p:cNvPr id="4" name="ChemiPhaseAverag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08168" y="594621"/>
            <a:ext cx="3754315" cy="2788920"/>
          </a:xfrm>
          <a:prstGeom prst="rect">
            <a:avLst/>
          </a:prstGeom>
        </p:spPr>
      </p:pic>
      <p:pic>
        <p:nvPicPr>
          <p:cNvPr id="8" name="HarmonicAverage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52301" y="3383019"/>
            <a:ext cx="3754315" cy="2788920"/>
          </a:xfrm>
          <a:prstGeom prst="rect">
            <a:avLst/>
          </a:prstGeom>
        </p:spPr>
      </p:pic>
      <p:pic>
        <p:nvPicPr>
          <p:cNvPr id="9" name="ChemiHarmonicAverage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05005" y="3382758"/>
            <a:ext cx="3754315" cy="278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7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42" y="188829"/>
            <a:ext cx="8092278" cy="1325563"/>
          </a:xfrm>
        </p:spPr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34E551-B525-44E3-B228-130773892597}"/>
              </a:ext>
            </a:extLst>
          </p:cNvPr>
          <p:cNvSpPr/>
          <p:nvPr/>
        </p:nvSpPr>
        <p:spPr>
          <a:xfrm>
            <a:off x="94593" y="94592"/>
            <a:ext cx="12002814" cy="6684579"/>
          </a:xfrm>
          <a:prstGeom prst="rect">
            <a:avLst/>
          </a:prstGeom>
          <a:noFill/>
          <a:ln w="76200" cmpd="thickThin">
            <a:solidFill>
              <a:srgbClr val="9F052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D21BC6-D9A1-FF2E-EA20-1C7972FF9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941" y="1608629"/>
            <a:ext cx="7017309" cy="4351338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/>
              <a:t>Lean Premixed (LPM) combustion for power-generation gas turbines.</a:t>
            </a:r>
          </a:p>
          <a:p>
            <a:pPr lvl="1"/>
            <a:r>
              <a:rPr lang="en-US" sz="2600" dirty="0"/>
              <a:t>Premixing facilitates globally lean, low temperature flames.</a:t>
            </a:r>
          </a:p>
          <a:p>
            <a:pPr lvl="2"/>
            <a:r>
              <a:rPr lang="en-US" sz="2600" dirty="0"/>
              <a:t>Lower emissions of NOx, CO, and UHCs.</a:t>
            </a:r>
          </a:p>
          <a:p>
            <a:pPr lvl="1"/>
            <a:r>
              <a:rPr lang="en-US" sz="2600" dirty="0"/>
              <a:t>LPM is vulnerable to thermoacoustic instabilities.</a:t>
            </a:r>
          </a:p>
          <a:p>
            <a:r>
              <a:rPr lang="en-US" sz="2600" dirty="0"/>
              <a:t>Swirl-stabilized combustion systems rely on recirculation zones to stabilize flame.</a:t>
            </a:r>
          </a:p>
          <a:p>
            <a:pPr lvl="1"/>
            <a:r>
              <a:rPr lang="en-US" sz="2600" dirty="0"/>
              <a:t>Hot products feed back to reactants, initiate reactions.</a:t>
            </a:r>
          </a:p>
          <a:p>
            <a:pPr lvl="1"/>
            <a:r>
              <a:rPr lang="en-US" sz="2600" dirty="0"/>
              <a:t>Combustor can become excited at certain frequencies to produce instability.</a:t>
            </a:r>
          </a:p>
          <a:p>
            <a:pPr lvl="1"/>
            <a:r>
              <a:rPr lang="en-US" sz="2600" dirty="0"/>
              <a:t>Instability can be acoustically driven or result from other phenomena.</a:t>
            </a:r>
          </a:p>
          <a:p>
            <a:pPr marL="0" indent="0">
              <a:buNone/>
            </a:pPr>
            <a:endParaRPr lang="en-US" sz="26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CCDFD3F-9E8E-7DA3-D360-028C9ABB4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0137-05E3-40DC-B477-115E57AC8C00}" type="slidenum">
              <a:rPr lang="en-US" smtClean="0"/>
              <a:t>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7F0C3C-F5D2-E932-9245-88271FFEB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2250" y="1514392"/>
            <a:ext cx="4724809" cy="440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894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379" y="365125"/>
            <a:ext cx="4275021" cy="1325563"/>
          </a:xfrm>
        </p:spPr>
        <p:txBody>
          <a:bodyPr/>
          <a:lstStyle/>
          <a:p>
            <a:r>
              <a:rPr lang="en-US" dirty="0"/>
              <a:t>Solid Insert Phase Reconstruction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34E551-B525-44E3-B228-130773892597}"/>
              </a:ext>
            </a:extLst>
          </p:cNvPr>
          <p:cNvSpPr/>
          <p:nvPr/>
        </p:nvSpPr>
        <p:spPr>
          <a:xfrm>
            <a:off x="94593" y="94592"/>
            <a:ext cx="12002814" cy="6684579"/>
          </a:xfrm>
          <a:prstGeom prst="rect">
            <a:avLst/>
          </a:prstGeom>
          <a:noFill/>
          <a:ln w="76200" cmpd="thickThin">
            <a:solidFill>
              <a:srgbClr val="9F052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3B7014-A37A-6640-3453-F8242C45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0137-05E3-40DC-B477-115E57AC8C00}" type="slidenum">
              <a:rPr lang="en-US" smtClean="0"/>
              <a:t>20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0" y="1825625"/>
            <a:ext cx="37338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Diverging annular jet oscillates in length, velocity</a:t>
            </a:r>
          </a:p>
          <a:p>
            <a:r>
              <a:rPr lang="en-US" sz="2400" dirty="0"/>
              <a:t>Accompanying expansion and contraction of recirculation zones</a:t>
            </a:r>
          </a:p>
          <a:p>
            <a:r>
              <a:rPr lang="en-US" sz="2400" dirty="0"/>
              <a:t>Flame activity is enhanced by increasing recirculation zone strength</a:t>
            </a:r>
          </a:p>
          <a:p>
            <a:endParaRPr lang="en-US" dirty="0"/>
          </a:p>
        </p:txBody>
      </p:sp>
      <p:pic>
        <p:nvPicPr>
          <p:cNvPr id="3" name="PhaseAverag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56284" y="594360"/>
            <a:ext cx="3754315" cy="2788920"/>
          </a:xfrm>
          <a:prstGeom prst="rect">
            <a:avLst/>
          </a:prstGeom>
        </p:spPr>
      </p:pic>
      <p:pic>
        <p:nvPicPr>
          <p:cNvPr id="4" name="ChemiPhaseAverag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09337" y="589597"/>
            <a:ext cx="3754315" cy="2788920"/>
          </a:xfrm>
          <a:prstGeom prst="rect">
            <a:avLst/>
          </a:prstGeom>
        </p:spPr>
      </p:pic>
      <p:pic>
        <p:nvPicPr>
          <p:cNvPr id="6" name="HarmonicAverage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56284" y="3392424"/>
            <a:ext cx="3754315" cy="2788920"/>
          </a:xfrm>
          <a:prstGeom prst="rect">
            <a:avLst/>
          </a:prstGeom>
        </p:spPr>
      </p:pic>
      <p:pic>
        <p:nvPicPr>
          <p:cNvPr id="8" name="ChemiHarmonicAverage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09336" y="3392424"/>
            <a:ext cx="3754315" cy="278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5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379" y="365125"/>
            <a:ext cx="7961650" cy="1325563"/>
          </a:xfrm>
        </p:spPr>
        <p:txBody>
          <a:bodyPr/>
          <a:lstStyle/>
          <a:p>
            <a:r>
              <a:rPr lang="en-US" dirty="0"/>
              <a:t>High Resolution Phase Reconstruction – No Insert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C4D45D-D322-465C-B311-C85BD08CC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203" y="0"/>
            <a:ext cx="3034666" cy="13527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34E551-B525-44E3-B228-130773892597}"/>
              </a:ext>
            </a:extLst>
          </p:cNvPr>
          <p:cNvSpPr/>
          <p:nvPr/>
        </p:nvSpPr>
        <p:spPr>
          <a:xfrm>
            <a:off x="94593" y="94592"/>
            <a:ext cx="12002814" cy="6684579"/>
          </a:xfrm>
          <a:prstGeom prst="rect">
            <a:avLst/>
          </a:prstGeom>
          <a:noFill/>
          <a:ln w="76200" cmpd="thickThin">
            <a:solidFill>
              <a:srgbClr val="9F052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BBA4-5BDA-05E9-6F6B-EE8280FF1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247443" cy="4351338"/>
          </a:xfrm>
        </p:spPr>
        <p:txBody>
          <a:bodyPr>
            <a:normAutofit/>
          </a:bodyPr>
          <a:lstStyle/>
          <a:p>
            <a:r>
              <a:rPr lang="en-US" sz="2200" dirty="0"/>
              <a:t>At Z = 10 mm</a:t>
            </a:r>
          </a:p>
          <a:p>
            <a:pPr lvl="1"/>
            <a:r>
              <a:rPr lang="en-US" sz="2200" dirty="0"/>
              <a:t>Jet Velocity and central recirculation zone velocity fluctuation together</a:t>
            </a:r>
          </a:p>
          <a:p>
            <a:pPr lvl="1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diverging jet shifts inwards </a:t>
            </a:r>
            <a:r>
              <a:rPr lang="en-US" sz="2200" dirty="0"/>
              <a:t>(</a:t>
            </a:r>
            <a:r>
              <a:rPr lang="el-G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180°), central jet weakens</a:t>
            </a:r>
          </a:p>
          <a:p>
            <a:pPr lvl="2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Central  recirculation zone separates</a:t>
            </a:r>
          </a:p>
          <a:p>
            <a:pPr lvl="1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diverging jet shifts outwards, vortex breakdown occurs</a:t>
            </a:r>
          </a:p>
          <a:p>
            <a:pPr lvl="2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Central recirculation zone split by central jet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3B7014-A37A-6640-3453-F8242C45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0137-05E3-40DC-B477-115E57AC8C00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7" descr="A screenshot of a cell phone&#10;&#10;Description automatically generated with low confidence"/>
          <p:cNvPicPr/>
          <p:nvPr/>
        </p:nvPicPr>
        <p:blipFill rotWithShape="1">
          <a:blip r:embed="rId3"/>
          <a:srcRect t="1138" b="952"/>
          <a:stretch/>
        </p:blipFill>
        <p:spPr bwMode="auto">
          <a:xfrm>
            <a:off x="6085644" y="2073167"/>
            <a:ext cx="5961888" cy="31181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610984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379" y="365125"/>
            <a:ext cx="7961650" cy="1325563"/>
          </a:xfrm>
        </p:spPr>
        <p:txBody>
          <a:bodyPr/>
          <a:lstStyle/>
          <a:p>
            <a:r>
              <a:rPr lang="en-US" dirty="0"/>
              <a:t>High Resolution Phase Reconstruction – Solid Insert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C4D45D-D322-465C-B311-C85BD08CC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203" y="0"/>
            <a:ext cx="3034666" cy="13527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34E551-B525-44E3-B228-130773892597}"/>
              </a:ext>
            </a:extLst>
          </p:cNvPr>
          <p:cNvSpPr/>
          <p:nvPr/>
        </p:nvSpPr>
        <p:spPr>
          <a:xfrm>
            <a:off x="94593" y="94592"/>
            <a:ext cx="12002814" cy="6684579"/>
          </a:xfrm>
          <a:prstGeom prst="rect">
            <a:avLst/>
          </a:prstGeom>
          <a:noFill/>
          <a:ln w="76200" cmpd="thickThin">
            <a:solidFill>
              <a:srgbClr val="9F052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BBA4-5BDA-05E9-6F6B-EE8280FF1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251302" cy="4351338"/>
          </a:xfrm>
        </p:spPr>
        <p:txBody>
          <a:bodyPr>
            <a:normAutofit/>
          </a:bodyPr>
          <a:lstStyle/>
          <a:p>
            <a:r>
              <a:rPr lang="en-US" sz="2400" dirty="0"/>
              <a:t>At Z’ = 20 mm</a:t>
            </a:r>
          </a:p>
          <a:p>
            <a:pPr lvl="1"/>
            <a:r>
              <a:rPr lang="en-US" dirty="0"/>
              <a:t>As central recirculation zone strengthens, flame activity in core of jet begins to increase (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0°)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Overall velocity is impacted across combustor</a:t>
            </a:r>
          </a:p>
          <a:p>
            <a:pPr lvl="2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 of jet interactions with standing acoustic wave</a:t>
            </a:r>
            <a:endParaRPr lang="en-US" sz="2400" dirty="0"/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Peak flame activity occurs directly after high-velocity region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3B7014-A37A-6640-3453-F8242C45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0137-05E3-40DC-B477-115E57AC8C00}" type="slidenum">
              <a:rPr lang="en-US" smtClean="0"/>
              <a:t>22</a:t>
            </a:fld>
            <a:endParaRPr lang="en-US"/>
          </a:p>
        </p:txBody>
      </p:sp>
      <p:pic>
        <p:nvPicPr>
          <p:cNvPr id="11" name="Picture 10" descr="Graphical user interface&#10;&#10;Description automatically generated with low confidence"/>
          <p:cNvPicPr/>
          <p:nvPr/>
        </p:nvPicPr>
        <p:blipFill rotWithShape="1">
          <a:blip r:embed="rId3"/>
          <a:srcRect t="1138" b="952"/>
          <a:stretch/>
        </p:blipFill>
        <p:spPr bwMode="auto">
          <a:xfrm>
            <a:off x="6089503" y="2080001"/>
            <a:ext cx="5960241" cy="31135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153513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379" y="365125"/>
            <a:ext cx="7961650" cy="1325563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C4D45D-D322-465C-B311-C85BD08CC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203" y="0"/>
            <a:ext cx="3034666" cy="13527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34E551-B525-44E3-B228-130773892597}"/>
              </a:ext>
            </a:extLst>
          </p:cNvPr>
          <p:cNvSpPr/>
          <p:nvPr/>
        </p:nvSpPr>
        <p:spPr>
          <a:xfrm>
            <a:off x="94593" y="94592"/>
            <a:ext cx="12002814" cy="6684579"/>
          </a:xfrm>
          <a:prstGeom prst="rect">
            <a:avLst/>
          </a:prstGeom>
          <a:noFill/>
          <a:ln w="76200" cmpd="thickThin">
            <a:solidFill>
              <a:srgbClr val="9F052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BBA4-5BDA-05E9-6F6B-EE8280FF1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8999270" cy="4658302"/>
          </a:xfrm>
        </p:spPr>
        <p:txBody>
          <a:bodyPr>
            <a:no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No-insert configuration experiences KH instability.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Solid insert eliminates KH-instability present in no-insert configuration.</a:t>
            </a:r>
          </a:p>
          <a:p>
            <a:pPr lvl="1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Still vulnerable to direct acoustic excitation.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Porous insert preserves effects of overall geometry.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Eliminating recirculation zones prevents acoustic coupling.</a:t>
            </a:r>
          </a:p>
          <a:p>
            <a:pPr lvl="1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Allows perturbations to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convect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downstream.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Recirculation zones not necessary for static flame stability.</a:t>
            </a:r>
          </a:p>
          <a:p>
            <a:pPr lvl="1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Flamelets on downstream porous surface act as pilot flames.</a:t>
            </a:r>
          </a:p>
          <a:p>
            <a:pPr lvl="1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region is completely uncorrelated with major modal dynamics.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3B7014-A37A-6640-3453-F8242C45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0137-05E3-40DC-B477-115E57AC8C0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822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379" y="365125"/>
            <a:ext cx="7961650" cy="1325563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C4D45D-D322-465C-B311-C85BD08CC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203" y="0"/>
            <a:ext cx="3034666" cy="13527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34E551-B525-44E3-B228-130773892597}"/>
              </a:ext>
            </a:extLst>
          </p:cNvPr>
          <p:cNvSpPr/>
          <p:nvPr/>
        </p:nvSpPr>
        <p:spPr>
          <a:xfrm>
            <a:off x="94593" y="94592"/>
            <a:ext cx="12002814" cy="6684579"/>
          </a:xfrm>
          <a:prstGeom prst="rect">
            <a:avLst/>
          </a:prstGeom>
          <a:noFill/>
          <a:ln w="76200" cmpd="thickThin">
            <a:solidFill>
              <a:srgbClr val="9F052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3B7014-A37A-6640-3453-F8242C45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0137-05E3-40DC-B477-115E57AC8C00}" type="slidenum">
              <a:rPr lang="en-US" smtClean="0"/>
              <a:t>24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This work was funded in part by NASA Grant NNX13AN14A.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Mitchell Johnson was supported by Graduate Assistance in Areas of National Need (GAANN) Fellowship Program.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The authors would like to thank James Allen and John </a:t>
            </a:r>
            <a:r>
              <a:rPr lang="en-US" dirty="0" err="1"/>
              <a:t>Kornegay</a:t>
            </a:r>
            <a:r>
              <a:rPr lang="en-US" dirty="0"/>
              <a:t> for their contributions to this work.</a:t>
            </a:r>
          </a:p>
        </p:txBody>
      </p:sp>
    </p:spTree>
    <p:extLst>
      <p:ext uri="{BB962C8B-B14F-4D97-AF65-F5344CB8AC3E}">
        <p14:creationId xmlns:p14="http://schemas.microsoft.com/office/powerpoint/2010/main" val="3855072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42" y="188829"/>
            <a:ext cx="8092278" cy="1052229"/>
          </a:xfrm>
        </p:spPr>
        <p:txBody>
          <a:bodyPr/>
          <a:lstStyle/>
          <a:p>
            <a:r>
              <a:rPr lang="en-US" dirty="0"/>
              <a:t>Porous Inert Media (PIM) Insert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34E551-B525-44E3-B228-130773892597}"/>
              </a:ext>
            </a:extLst>
          </p:cNvPr>
          <p:cNvSpPr/>
          <p:nvPr/>
        </p:nvSpPr>
        <p:spPr>
          <a:xfrm>
            <a:off x="94593" y="94592"/>
            <a:ext cx="12002814" cy="6684579"/>
          </a:xfrm>
          <a:prstGeom prst="rect">
            <a:avLst/>
          </a:prstGeom>
          <a:noFill/>
          <a:ln w="76200" cmpd="thickThin">
            <a:solidFill>
              <a:srgbClr val="9F052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D21BC6-D9A1-FF2E-EA20-1C7972FF9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924" y="1335296"/>
            <a:ext cx="6231775" cy="5021054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Previously, we have shown PIM’s effectiveness at mitigating thermoacoustic instability.</a:t>
            </a:r>
          </a:p>
          <a:p>
            <a:r>
              <a:rPr lang="en-US" sz="2400" dirty="0"/>
              <a:t>An annular ring of PIM is placed at the dump plane of the combustor.</a:t>
            </a:r>
          </a:p>
          <a:p>
            <a:r>
              <a:rPr lang="en-US" sz="2400" dirty="0"/>
              <a:t>PIM alters the flow/flame structures:</a:t>
            </a:r>
          </a:p>
          <a:p>
            <a:pPr lvl="1"/>
            <a:r>
              <a:rPr lang="en-US" dirty="0"/>
              <a:t>Reduces jet divergence</a:t>
            </a:r>
          </a:p>
          <a:p>
            <a:pPr lvl="1"/>
            <a:r>
              <a:rPr lang="en-US" dirty="0"/>
              <a:t>Eliminates recirculation zones</a:t>
            </a:r>
          </a:p>
          <a:p>
            <a:pPr lvl="1"/>
            <a:r>
              <a:rPr lang="en-US" dirty="0"/>
              <a:t>Allows reactant flow through porous structure</a:t>
            </a:r>
          </a:p>
          <a:p>
            <a:pPr lvl="1"/>
            <a:r>
              <a:rPr lang="en-US" dirty="0"/>
              <a:t>Produces </a:t>
            </a:r>
            <a:r>
              <a:rPr lang="en-US" dirty="0" err="1"/>
              <a:t>flamelets</a:t>
            </a:r>
            <a:r>
              <a:rPr lang="en-US" dirty="0"/>
              <a:t> to stabilize core flame</a:t>
            </a:r>
          </a:p>
          <a:p>
            <a:r>
              <a:rPr lang="en-US" sz="2400" dirty="0"/>
              <a:t>Although PIM is known to stabilize instabilities, questions remain about </a:t>
            </a:r>
          </a:p>
          <a:p>
            <a:pPr lvl="1"/>
            <a:r>
              <a:rPr lang="en-US" dirty="0"/>
              <a:t>Role of porosity vs geometry.</a:t>
            </a:r>
          </a:p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CCDFD3F-9E8E-7DA3-D360-028C9ABB4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C0137-05E3-40DC-B477-115E57AC8C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AD8BB2-43F4-41BF-F06E-428FF1881E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75" t="2913" r="24786"/>
          <a:stretch/>
        </p:blipFill>
        <p:spPr bwMode="auto">
          <a:xfrm>
            <a:off x="6486699" y="1111739"/>
            <a:ext cx="5480712" cy="5609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88304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45876-C5D2-015C-54BB-50CA07F98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74381A-9A7D-D108-D2BB-DB4CCDFB4E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203" y="0"/>
            <a:ext cx="3034666" cy="13527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05DF61-1A78-F866-6344-A041E0FC810A}"/>
              </a:ext>
            </a:extLst>
          </p:cNvPr>
          <p:cNvSpPr/>
          <p:nvPr/>
        </p:nvSpPr>
        <p:spPr>
          <a:xfrm>
            <a:off x="94593" y="94592"/>
            <a:ext cx="12002814" cy="6684579"/>
          </a:xfrm>
          <a:prstGeom prst="rect">
            <a:avLst/>
          </a:prstGeom>
          <a:noFill/>
          <a:ln w="76200" cmpd="thickThin">
            <a:solidFill>
              <a:srgbClr val="9F052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C83BD103-167E-9F77-76DC-ADF081EDC9E2}"/>
              </a:ext>
            </a:extLst>
          </p:cNvPr>
          <p:cNvSpPr txBox="1">
            <a:spLocks/>
          </p:cNvSpPr>
          <p:nvPr/>
        </p:nvSpPr>
        <p:spPr>
          <a:xfrm>
            <a:off x="828710" y="1623312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Evaluate effects of insert shape and porosity in isolation.</a:t>
            </a:r>
          </a:p>
          <a:p>
            <a:pPr lvl="1"/>
            <a:r>
              <a:rPr lang="en-US" dirty="0"/>
              <a:t>No insert</a:t>
            </a:r>
          </a:p>
          <a:p>
            <a:pPr lvl="1"/>
            <a:r>
              <a:rPr lang="en-US" dirty="0"/>
              <a:t>Porous insert</a:t>
            </a:r>
          </a:p>
          <a:p>
            <a:pPr lvl="1"/>
            <a:r>
              <a:rPr lang="en-US" dirty="0"/>
              <a:t>Solid insert</a:t>
            </a:r>
          </a:p>
          <a:p>
            <a:r>
              <a:rPr lang="en-US" sz="2400" dirty="0"/>
              <a:t>Examine details of combustion instability at a fixed equivalence ratio</a:t>
            </a:r>
          </a:p>
          <a:p>
            <a:pPr lvl="1"/>
            <a:r>
              <a:rPr lang="en-US" dirty="0"/>
              <a:t>Acoustic probes</a:t>
            </a:r>
          </a:p>
          <a:p>
            <a:pPr lvl="1"/>
            <a:r>
              <a:rPr lang="en-US" dirty="0"/>
              <a:t>Particle image velocimetry (PIV)</a:t>
            </a:r>
          </a:p>
          <a:p>
            <a:pPr lvl="1"/>
            <a:r>
              <a:rPr lang="en-US" dirty="0"/>
              <a:t>OH* Chemiluminescence (OH*CL)</a:t>
            </a:r>
          </a:p>
          <a:p>
            <a:r>
              <a:rPr lang="en-US" sz="2400" dirty="0"/>
              <a:t>Apply POD analysis to assess differences in flow structure</a:t>
            </a:r>
          </a:p>
          <a:p>
            <a:r>
              <a:rPr lang="en-US" sz="2400" dirty="0"/>
              <a:t>Apply phase reconstruction to study differences in oscillation patterns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1A426F6-75F4-E00B-9580-23077DB31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0137-05E3-40DC-B477-115E57AC8C0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655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379" y="365125"/>
            <a:ext cx="7961650" cy="1325563"/>
          </a:xfrm>
        </p:spPr>
        <p:txBody>
          <a:bodyPr/>
          <a:lstStyle/>
          <a:p>
            <a:r>
              <a:rPr lang="en-US" dirty="0"/>
              <a:t>Experimental Setup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34E551-B525-44E3-B228-130773892597}"/>
              </a:ext>
            </a:extLst>
          </p:cNvPr>
          <p:cNvSpPr/>
          <p:nvPr/>
        </p:nvSpPr>
        <p:spPr>
          <a:xfrm>
            <a:off x="94593" y="94592"/>
            <a:ext cx="12002814" cy="6684579"/>
          </a:xfrm>
          <a:prstGeom prst="rect">
            <a:avLst/>
          </a:prstGeom>
          <a:noFill/>
          <a:ln w="76200" cmpd="thickThin">
            <a:solidFill>
              <a:srgbClr val="9F052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BBA4-5BDA-05E9-6F6B-EE8280FF1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6943"/>
            <a:ext cx="7391400" cy="4264885"/>
          </a:xfrm>
        </p:spPr>
        <p:txBody>
          <a:bodyPr>
            <a:normAutofit/>
          </a:bodyPr>
          <a:lstStyle/>
          <a:p>
            <a:r>
              <a:rPr lang="en-US" sz="2400" dirty="0"/>
              <a:t>Swirl-stabilized LPM combustor</a:t>
            </a:r>
          </a:p>
          <a:p>
            <a:pPr lvl="1"/>
            <a:r>
              <a:rPr lang="en-US" dirty="0"/>
              <a:t>Optically-accessible flame tube</a:t>
            </a:r>
          </a:p>
          <a:p>
            <a:pPr lvl="1"/>
            <a:r>
              <a:rPr lang="en-US" dirty="0"/>
              <a:t>Inlet swirl number of 1.5</a:t>
            </a:r>
          </a:p>
          <a:p>
            <a:r>
              <a:rPr lang="en-US" sz="2400" dirty="0"/>
              <a:t>Internal acoustic measurements were taken upstream of flame, in the mixing tube.</a:t>
            </a:r>
          </a:p>
          <a:p>
            <a:pPr lvl="1"/>
            <a:r>
              <a:rPr lang="en-US" dirty="0"/>
              <a:t>Water-cooled PCB 106B, flush mounted, 40 kHz</a:t>
            </a:r>
          </a:p>
          <a:p>
            <a:r>
              <a:rPr lang="en-US" sz="2400" dirty="0"/>
              <a:t>Operating Conditions</a:t>
            </a:r>
          </a:p>
          <a:p>
            <a:pPr lvl="1"/>
            <a:r>
              <a:rPr lang="en-US" dirty="0"/>
              <a:t>Air mass flow rate 1.02 kg/min (800 SLPM)</a:t>
            </a:r>
          </a:p>
          <a:p>
            <a:pPr lvl="1"/>
            <a:r>
              <a:rPr lang="el-GR" dirty="0"/>
              <a:t>Φ</a:t>
            </a:r>
            <a:r>
              <a:rPr lang="en-US" dirty="0"/>
              <a:t> = 0.78 for detailed analysis</a:t>
            </a:r>
          </a:p>
          <a:p>
            <a:pPr lvl="1"/>
            <a:endParaRPr lang="en-US" dirty="0"/>
          </a:p>
        </p:txBody>
      </p:sp>
      <p:pic>
        <p:nvPicPr>
          <p:cNvPr id="33" name="Picture 3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02" t="3988" r="29969"/>
          <a:stretch/>
        </p:blipFill>
        <p:spPr bwMode="auto">
          <a:xfrm>
            <a:off x="8665029" y="460635"/>
            <a:ext cx="3142845" cy="58957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4" name="Slide Number Placeholder 9">
            <a:extLst>
              <a:ext uri="{FF2B5EF4-FFF2-40B4-BE49-F238E27FC236}">
                <a16:creationId xmlns:a16="http://schemas.microsoft.com/office/drawing/2014/main" id="{A1A426F6-75F4-E00B-9580-23077DB31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E5C0137-05E3-40DC-B477-115E57AC8C0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04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379" y="365125"/>
            <a:ext cx="7961650" cy="1325563"/>
          </a:xfrm>
        </p:spPr>
        <p:txBody>
          <a:bodyPr/>
          <a:lstStyle/>
          <a:p>
            <a:r>
              <a:rPr lang="en-US" dirty="0"/>
              <a:t>Particle Image Velocimetry (PIV)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C4D45D-D322-465C-B311-C85BD08CC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203" y="0"/>
            <a:ext cx="3034666" cy="13527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34E551-B525-44E3-B228-130773892597}"/>
              </a:ext>
            </a:extLst>
          </p:cNvPr>
          <p:cNvSpPr/>
          <p:nvPr/>
        </p:nvSpPr>
        <p:spPr>
          <a:xfrm>
            <a:off x="94593" y="94592"/>
            <a:ext cx="12002814" cy="6684579"/>
          </a:xfrm>
          <a:prstGeom prst="rect">
            <a:avLst/>
          </a:prstGeom>
          <a:noFill/>
          <a:ln w="76200" cmpd="thickThin">
            <a:solidFill>
              <a:srgbClr val="9F052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BBA4-5BDA-05E9-6F6B-EE8280FF1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29" y="1825625"/>
            <a:ext cx="4990263" cy="4351338"/>
          </a:xfrm>
        </p:spPr>
        <p:txBody>
          <a:bodyPr>
            <a:noAutofit/>
          </a:bodyPr>
          <a:lstStyle/>
          <a:p>
            <a:r>
              <a:rPr lang="en-US" sz="2400" dirty="0"/>
              <a:t>Image acquisition 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3500 image pairs per second</a:t>
            </a:r>
          </a:p>
          <a:p>
            <a:pPr lvl="1"/>
            <a:r>
              <a:rPr lang="en-US" dirty="0"/>
              <a:t>16.7 </a:t>
            </a:r>
            <a:r>
              <a:rPr lang="el-GR" dirty="0"/>
              <a:t>μ</a:t>
            </a:r>
            <a:r>
              <a:rPr lang="en-US" dirty="0">
                <a:cs typeface="Times New Roman" panose="02020603050405020304" pitchFamily="18" charset="0"/>
              </a:rPr>
              <a:t>s between laser pulses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Spatial resolution of 84 </a:t>
            </a:r>
            <a:r>
              <a:rPr lang="el-GR" dirty="0"/>
              <a:t>μ</a:t>
            </a:r>
            <a:r>
              <a:rPr lang="en-US" dirty="0">
                <a:cs typeface="Times New Roman" panose="02020603050405020304" pitchFamily="18" charset="0"/>
              </a:rPr>
              <a:t>m per pixel</a:t>
            </a:r>
          </a:p>
          <a:p>
            <a:r>
              <a:rPr lang="en-US" sz="2400" dirty="0"/>
              <a:t>Laser Sheet Optics</a:t>
            </a:r>
          </a:p>
          <a:p>
            <a:pPr lvl="1"/>
            <a:r>
              <a:rPr lang="en-US" dirty="0"/>
              <a:t>F = 250 mm spherical lens</a:t>
            </a:r>
          </a:p>
          <a:p>
            <a:pPr lvl="1"/>
            <a:r>
              <a:rPr lang="en-US" dirty="0"/>
              <a:t>F = -15 mm cylindrical lens</a:t>
            </a:r>
          </a:p>
          <a:p>
            <a:r>
              <a:rPr lang="en-US" sz="2400" dirty="0"/>
              <a:t>Seed</a:t>
            </a:r>
          </a:p>
          <a:p>
            <a:pPr lvl="1"/>
            <a:r>
              <a:rPr lang="en-US" dirty="0"/>
              <a:t>1-2 </a:t>
            </a:r>
            <a:r>
              <a:rPr lang="el-GR" dirty="0"/>
              <a:t>μ</a:t>
            </a:r>
            <a:r>
              <a:rPr lang="en-US" dirty="0"/>
              <a:t>m silicon carbide</a:t>
            </a:r>
          </a:p>
          <a:p>
            <a:pPr lvl="1"/>
            <a:r>
              <a:rPr lang="en-US" dirty="0"/>
              <a:t>Stokes number ~10E-6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2D30981-61FC-A4C7-5C5F-4FE1946A945B}"/>
              </a:ext>
            </a:extLst>
          </p:cNvPr>
          <p:cNvSpPr/>
          <p:nvPr/>
        </p:nvSpPr>
        <p:spPr>
          <a:xfrm>
            <a:off x="8070209" y="3891794"/>
            <a:ext cx="1478587" cy="171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276E1A-DD0C-95D0-C8EE-CB2DFB8BEFBB}"/>
              </a:ext>
            </a:extLst>
          </p:cNvPr>
          <p:cNvSpPr/>
          <p:nvPr/>
        </p:nvSpPr>
        <p:spPr>
          <a:xfrm>
            <a:off x="7729393" y="4053970"/>
            <a:ext cx="1478587" cy="171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85867AAA-F116-0829-14A3-97804C112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0137-05E3-40DC-B477-115E57AC8C00}" type="slidenum">
              <a:rPr lang="en-US" smtClean="0"/>
              <a:t>6</a:t>
            </a:fld>
            <a:endParaRPr lang="en-US"/>
          </a:p>
        </p:txBody>
      </p:sp>
      <p:pic>
        <p:nvPicPr>
          <p:cNvPr id="24" name="Picture 2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3" r="34936"/>
          <a:stretch/>
        </p:blipFill>
        <p:spPr bwMode="auto">
          <a:xfrm rot="5400000">
            <a:off x="6383854" y="308492"/>
            <a:ext cx="4169664" cy="68031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8090529" y="1981143"/>
            <a:ext cx="240671" cy="1689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967309" y="3119698"/>
            <a:ext cx="240671" cy="1689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084689" y="3136847"/>
            <a:ext cx="240671" cy="1689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084689" y="3872309"/>
            <a:ext cx="240671" cy="1689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967309" y="5455236"/>
            <a:ext cx="240671" cy="1689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488722" y="5455236"/>
            <a:ext cx="240671" cy="1689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544768" y="5539713"/>
            <a:ext cx="240671" cy="1689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060021" y="194875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36801" y="2995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84689" y="304534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06456" y="389301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965203" y="533933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484763" y="54552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419680" y="543457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527040" y="4521200"/>
            <a:ext cx="794732" cy="6400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SA-5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0183717" y="4521200"/>
            <a:ext cx="711200" cy="6400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SA-5</a:t>
            </a:r>
          </a:p>
        </p:txBody>
      </p:sp>
    </p:spTree>
    <p:extLst>
      <p:ext uri="{BB962C8B-B14F-4D97-AF65-F5344CB8AC3E}">
        <p14:creationId xmlns:p14="http://schemas.microsoft.com/office/powerpoint/2010/main" val="327470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379" y="365125"/>
            <a:ext cx="7961650" cy="1325563"/>
          </a:xfrm>
        </p:spPr>
        <p:txBody>
          <a:bodyPr/>
          <a:lstStyle/>
          <a:p>
            <a:r>
              <a:rPr lang="en-US" dirty="0"/>
              <a:t>OH* </a:t>
            </a:r>
            <a:r>
              <a:rPr lang="en-US" dirty="0" err="1"/>
              <a:t>Chemiluminescence</a:t>
            </a:r>
            <a:r>
              <a:rPr lang="en-US" dirty="0"/>
              <a:t> (OH*CL)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C4D45D-D322-465C-B311-C85BD08CC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203" y="0"/>
            <a:ext cx="3034666" cy="13527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34E551-B525-44E3-B228-130773892597}"/>
              </a:ext>
            </a:extLst>
          </p:cNvPr>
          <p:cNvSpPr/>
          <p:nvPr/>
        </p:nvSpPr>
        <p:spPr>
          <a:xfrm>
            <a:off x="94593" y="94592"/>
            <a:ext cx="12002814" cy="6684579"/>
          </a:xfrm>
          <a:prstGeom prst="rect">
            <a:avLst/>
          </a:prstGeom>
          <a:noFill/>
          <a:ln w="76200" cmpd="thickThin">
            <a:solidFill>
              <a:srgbClr val="9F052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2D30981-61FC-A4C7-5C5F-4FE1946A945B}"/>
              </a:ext>
            </a:extLst>
          </p:cNvPr>
          <p:cNvSpPr/>
          <p:nvPr/>
        </p:nvSpPr>
        <p:spPr>
          <a:xfrm>
            <a:off x="8070209" y="3891794"/>
            <a:ext cx="1478587" cy="171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276E1A-DD0C-95D0-C8EE-CB2DFB8BEFBB}"/>
              </a:ext>
            </a:extLst>
          </p:cNvPr>
          <p:cNvSpPr/>
          <p:nvPr/>
        </p:nvSpPr>
        <p:spPr>
          <a:xfrm>
            <a:off x="7729393" y="4053970"/>
            <a:ext cx="1478587" cy="171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85867AAA-F116-0829-14A3-97804C112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0137-05E3-40DC-B477-115E57AC8C00}" type="slidenum">
              <a:rPr lang="en-US" smtClean="0"/>
              <a:t>7</a:t>
            </a:fld>
            <a:endParaRPr lang="en-US"/>
          </a:p>
        </p:txBody>
      </p:sp>
      <p:pic>
        <p:nvPicPr>
          <p:cNvPr id="24" name="Picture 2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3" r="34936"/>
          <a:stretch/>
        </p:blipFill>
        <p:spPr bwMode="auto">
          <a:xfrm rot="5400000">
            <a:off x="6383854" y="308492"/>
            <a:ext cx="4169664" cy="68031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8090529" y="1981143"/>
            <a:ext cx="240671" cy="1689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967309" y="3119698"/>
            <a:ext cx="240671" cy="1689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084689" y="3136847"/>
            <a:ext cx="240671" cy="1689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084689" y="3872309"/>
            <a:ext cx="240671" cy="1689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967309" y="5455236"/>
            <a:ext cx="240671" cy="1689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488722" y="5455236"/>
            <a:ext cx="240671" cy="1689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544768" y="5539713"/>
            <a:ext cx="240671" cy="1689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060021" y="194875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36801" y="2995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84689" y="304534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06456" y="389301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965203" y="533933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484763" y="54552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419680" y="543457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527040" y="4521200"/>
            <a:ext cx="794732" cy="6400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SA-5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0183717" y="4521200"/>
            <a:ext cx="711200" cy="6400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SA-5</a:t>
            </a:r>
          </a:p>
        </p:txBody>
      </p: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4D77BBA4-5BDA-05E9-6F6B-EE8280FF1DD5}"/>
              </a:ext>
            </a:extLst>
          </p:cNvPr>
          <p:cNvSpPr txBox="1">
            <a:spLocks/>
          </p:cNvSpPr>
          <p:nvPr/>
        </p:nvSpPr>
        <p:spPr>
          <a:xfrm>
            <a:off x="232787" y="2252246"/>
            <a:ext cx="4878899" cy="3901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Images acquired at 3.5 kHz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Synchronized with PIV at 1 </a:t>
            </a:r>
            <a:r>
              <a:rPr lang="el-GR" dirty="0">
                <a:cs typeface="Times New Roman" panose="02020603050405020304" pitchFamily="18" charset="0"/>
              </a:rPr>
              <a:t>μ</a:t>
            </a:r>
            <a:r>
              <a:rPr lang="en-US" dirty="0">
                <a:cs typeface="Times New Roman" panose="02020603050405020304" pitchFamily="18" charset="0"/>
              </a:rPr>
              <a:t>s delay from the 2</a:t>
            </a:r>
            <a:r>
              <a:rPr lang="en-US" baseline="30000" dirty="0">
                <a:cs typeface="Times New Roman" panose="02020603050405020304" pitchFamily="18" charset="0"/>
              </a:rPr>
              <a:t>nd</a:t>
            </a:r>
            <a:r>
              <a:rPr lang="en-US" dirty="0">
                <a:cs typeface="Times New Roman" panose="02020603050405020304" pitchFamily="18" charset="0"/>
              </a:rPr>
              <a:t> laser pulse</a:t>
            </a:r>
          </a:p>
          <a:p>
            <a:r>
              <a:rPr lang="en-US" sz="2400" dirty="0" err="1"/>
              <a:t>UVi</a:t>
            </a:r>
            <a:r>
              <a:rPr lang="en-US" sz="2400" dirty="0"/>
              <a:t> Model 1850-10 intensifier</a:t>
            </a:r>
          </a:p>
          <a:p>
            <a:pPr lvl="1"/>
            <a:r>
              <a:rPr lang="en-US" dirty="0"/>
              <a:t>750 ns exposure</a:t>
            </a:r>
          </a:p>
          <a:p>
            <a:pPr lvl="1"/>
            <a:r>
              <a:rPr lang="en-US" dirty="0"/>
              <a:t>Filtered at 315 nm, </a:t>
            </a:r>
          </a:p>
          <a:p>
            <a:pPr lvl="1"/>
            <a:r>
              <a:rPr lang="en-US" dirty="0"/>
              <a:t>15nm bandwidth</a:t>
            </a:r>
          </a:p>
        </p:txBody>
      </p:sp>
    </p:spTree>
    <p:extLst>
      <p:ext uri="{BB962C8B-B14F-4D97-AF65-F5344CB8AC3E}">
        <p14:creationId xmlns:p14="http://schemas.microsoft.com/office/powerpoint/2010/main" val="39882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379" y="365125"/>
            <a:ext cx="7961650" cy="1325563"/>
          </a:xfrm>
        </p:spPr>
        <p:txBody>
          <a:bodyPr/>
          <a:lstStyle/>
          <a:p>
            <a:r>
              <a:rPr lang="en-US" dirty="0"/>
              <a:t>Velocity Field Calculations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C4D45D-D322-465C-B311-C85BD08CC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203" y="0"/>
            <a:ext cx="3034666" cy="13527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34E551-B525-44E3-B228-130773892597}"/>
              </a:ext>
            </a:extLst>
          </p:cNvPr>
          <p:cNvSpPr/>
          <p:nvPr/>
        </p:nvSpPr>
        <p:spPr>
          <a:xfrm>
            <a:off x="94593" y="94592"/>
            <a:ext cx="12002814" cy="6684579"/>
          </a:xfrm>
          <a:prstGeom prst="rect">
            <a:avLst/>
          </a:prstGeom>
          <a:noFill/>
          <a:ln w="76200" cmpd="thickThin">
            <a:solidFill>
              <a:srgbClr val="9F052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BBA4-5BDA-05E9-6F6B-EE8280FF1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241" y="1610833"/>
            <a:ext cx="5163589" cy="4351338"/>
          </a:xfrm>
        </p:spPr>
        <p:txBody>
          <a:bodyPr>
            <a:noAutofit/>
          </a:bodyPr>
          <a:lstStyle/>
          <a:p>
            <a:r>
              <a:rPr lang="en-US" sz="2400" dirty="0"/>
              <a:t>Two-pass recursive </a:t>
            </a:r>
            <a:r>
              <a:rPr lang="en-US" sz="2400" dirty="0" err="1"/>
              <a:t>Nyquist</a:t>
            </a:r>
            <a:r>
              <a:rPr lang="en-US" sz="2400" dirty="0"/>
              <a:t> grid</a:t>
            </a:r>
          </a:p>
          <a:p>
            <a:pPr lvl="1"/>
            <a:r>
              <a:rPr lang="en-US" dirty="0"/>
              <a:t>Initial spot size 64x64 pixels</a:t>
            </a:r>
          </a:p>
          <a:p>
            <a:pPr lvl="1"/>
            <a:r>
              <a:rPr lang="en-US" dirty="0"/>
              <a:t>Final spot size 24x24 pixels</a:t>
            </a:r>
          </a:p>
          <a:p>
            <a:r>
              <a:rPr lang="en-US" sz="2400" dirty="0"/>
              <a:t>FFT computes correlation function</a:t>
            </a:r>
          </a:p>
          <a:p>
            <a:pPr lvl="1"/>
            <a:r>
              <a:rPr lang="en-US" dirty="0"/>
              <a:t>Peak found using bilinear peak finder</a:t>
            </a:r>
          </a:p>
          <a:p>
            <a:r>
              <a:rPr lang="en-US" sz="2400" dirty="0"/>
              <a:t>Three modes of validation</a:t>
            </a:r>
          </a:p>
          <a:p>
            <a:pPr lvl="1"/>
            <a:r>
              <a:rPr lang="en-US" dirty="0"/>
              <a:t>Each pass – global and local median test</a:t>
            </a:r>
            <a:endParaRPr lang="en-US" dirty="0"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Must exceed S/N ratio of 1.75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Must not exceed 3 standard deviations away from local mean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276E1A-DD0C-95D0-C8EE-CB2DFB8BEFBB}"/>
              </a:ext>
            </a:extLst>
          </p:cNvPr>
          <p:cNvSpPr/>
          <p:nvPr/>
        </p:nvSpPr>
        <p:spPr>
          <a:xfrm>
            <a:off x="7729393" y="4053970"/>
            <a:ext cx="1478587" cy="171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85867AAA-F116-0829-14A3-97804C112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0137-05E3-40DC-B477-115E57AC8C00}" type="slidenum">
              <a:rPr lang="en-US" smtClean="0"/>
              <a:t>8</a:t>
            </a:fld>
            <a:endParaRPr lang="en-US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4D77BBA4-5BDA-05E9-6F6B-EE8280FF1DD5}"/>
              </a:ext>
            </a:extLst>
          </p:cNvPr>
          <p:cNvSpPr txBox="1">
            <a:spLocks/>
          </p:cNvSpPr>
          <p:nvPr/>
        </p:nvSpPr>
        <p:spPr>
          <a:xfrm>
            <a:off x="6467803" y="1825625"/>
            <a:ext cx="516358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~15% of vectors rejected</a:t>
            </a:r>
          </a:p>
          <a:p>
            <a:pPr lvl="1"/>
            <a:r>
              <a:rPr lang="en-US" dirty="0"/>
              <a:t>Typically, in the area of two large laser reflections</a:t>
            </a:r>
          </a:p>
          <a:p>
            <a:pPr lvl="1"/>
            <a:r>
              <a:rPr lang="en-US" dirty="0"/>
              <a:t>Results from low S/N ratio</a:t>
            </a:r>
          </a:p>
          <a:p>
            <a:r>
              <a:rPr lang="en-US" sz="2400" dirty="0"/>
              <a:t>Holes in data are recursively filled</a:t>
            </a:r>
          </a:p>
          <a:p>
            <a:pPr lvl="1"/>
            <a:r>
              <a:rPr lang="en-US" dirty="0"/>
              <a:t>Preference given to holes with most valid neighbors</a:t>
            </a:r>
          </a:p>
          <a:p>
            <a:r>
              <a:rPr lang="en-US" sz="2400" dirty="0"/>
              <a:t>Results in vector field resolution of 1.36 mm / node.</a:t>
            </a:r>
          </a:p>
        </p:txBody>
      </p:sp>
    </p:spTree>
    <p:extLst>
      <p:ext uri="{BB962C8B-B14F-4D97-AF65-F5344CB8AC3E}">
        <p14:creationId xmlns:p14="http://schemas.microsoft.com/office/powerpoint/2010/main" val="3092491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986" y="229859"/>
            <a:ext cx="7961650" cy="1325563"/>
          </a:xfrm>
        </p:spPr>
        <p:txBody>
          <a:bodyPr/>
          <a:lstStyle/>
          <a:p>
            <a:r>
              <a:rPr lang="en-US" dirty="0"/>
              <a:t>Total Acoustics Measurements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C4D45D-D322-465C-B311-C85BD08CC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203" y="0"/>
            <a:ext cx="3034666" cy="13527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34E551-B525-44E3-B228-130773892597}"/>
              </a:ext>
            </a:extLst>
          </p:cNvPr>
          <p:cNvSpPr/>
          <p:nvPr/>
        </p:nvSpPr>
        <p:spPr>
          <a:xfrm>
            <a:off x="94593" y="94592"/>
            <a:ext cx="12002814" cy="6684579"/>
          </a:xfrm>
          <a:prstGeom prst="rect">
            <a:avLst/>
          </a:prstGeom>
          <a:noFill/>
          <a:ln w="76200" cmpd="thickThin">
            <a:solidFill>
              <a:srgbClr val="9F052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BBA4-5BDA-05E9-6F6B-EE8280FF1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518" y="1555422"/>
            <a:ext cx="5574125" cy="4937432"/>
          </a:xfrm>
        </p:spPr>
        <p:txBody>
          <a:bodyPr>
            <a:normAutofit/>
          </a:bodyPr>
          <a:lstStyle/>
          <a:p>
            <a:r>
              <a:rPr lang="en-US" sz="2400" dirty="0"/>
              <a:t>Three distinct regions in equivalence ratio.</a:t>
            </a:r>
          </a:p>
          <a:p>
            <a:r>
              <a:rPr lang="en-US" sz="2400" dirty="0"/>
              <a:t>φ = 0.75 to 0.78</a:t>
            </a:r>
          </a:p>
          <a:p>
            <a:pPr lvl="1"/>
            <a:r>
              <a:rPr lang="en-US" dirty="0"/>
              <a:t>Solid insert and no-insert configurations destabilize.</a:t>
            </a:r>
          </a:p>
          <a:p>
            <a:r>
              <a:rPr lang="en-US" sz="2400" dirty="0"/>
              <a:t>φ = 0.70 to 0.74</a:t>
            </a:r>
          </a:p>
          <a:p>
            <a:pPr lvl="1"/>
            <a:r>
              <a:rPr lang="en-US" dirty="0"/>
              <a:t>All three configurations behave similarly.</a:t>
            </a:r>
          </a:p>
          <a:p>
            <a:r>
              <a:rPr lang="en-US" sz="2400" dirty="0"/>
              <a:t>φ = 0.65 to 0.69</a:t>
            </a:r>
          </a:p>
          <a:p>
            <a:pPr lvl="1"/>
            <a:r>
              <a:rPr lang="en-US" dirty="0"/>
              <a:t>Both inserts behave very similarly.</a:t>
            </a:r>
          </a:p>
          <a:p>
            <a:pPr lvl="1"/>
            <a:r>
              <a:rPr lang="en-US" dirty="0"/>
              <a:t>Modest improvement on no-insert.</a:t>
            </a:r>
          </a:p>
          <a:p>
            <a:pPr marL="0" indent="0">
              <a:buNone/>
            </a:pPr>
            <a:r>
              <a:rPr lang="en-US" sz="2400" b="1" dirty="0"/>
              <a:t>φ = 0.78 chosen for detailed analysis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276E1A-DD0C-95D0-C8EE-CB2DFB8BEFBB}"/>
              </a:ext>
            </a:extLst>
          </p:cNvPr>
          <p:cNvSpPr/>
          <p:nvPr/>
        </p:nvSpPr>
        <p:spPr>
          <a:xfrm>
            <a:off x="7729393" y="4053970"/>
            <a:ext cx="1478587" cy="171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85867AAA-F116-0829-14A3-97804C112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0137-05E3-40DC-B477-115E57AC8C00}" type="slidenum">
              <a:rPr lang="en-US" smtClean="0"/>
              <a:t>9</a:t>
            </a:fld>
            <a:endParaRPr lang="en-US"/>
          </a:p>
        </p:txBody>
      </p:sp>
      <p:pic>
        <p:nvPicPr>
          <p:cNvPr id="9" name="Picture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5"/>
          <a:stretch/>
        </p:blipFill>
        <p:spPr bwMode="auto">
          <a:xfrm>
            <a:off x="5864925" y="1690688"/>
            <a:ext cx="6199632" cy="457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976257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1092</TotalTime>
  <Words>1331</Words>
  <Application>Microsoft Office PowerPoint</Application>
  <PresentationFormat>Widescreen</PresentationFormat>
  <Paragraphs>241</Paragraphs>
  <Slides>24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Times New Roman</vt:lpstr>
      <vt:lpstr>Office Theme</vt:lpstr>
      <vt:lpstr>EFFECT OF INSERT POROSITY ON COMBUSTION INSTABILITY IN A LEAN PREMIXED COMBUSTOR ANALYZED BY A POD-BASED PHASE RECONSTRUCTION TECHNIQUE</vt:lpstr>
      <vt:lpstr>Background</vt:lpstr>
      <vt:lpstr>Porous Inert Media (PIM) Insert</vt:lpstr>
      <vt:lpstr>Objectives </vt:lpstr>
      <vt:lpstr>Experimental Setup</vt:lpstr>
      <vt:lpstr>Particle Image Velocimetry (PIV)</vt:lpstr>
      <vt:lpstr>OH* Chemiluminescence (OH*CL)</vt:lpstr>
      <vt:lpstr>Velocity Field Calculations</vt:lpstr>
      <vt:lpstr>Total Acoustics Measurements</vt:lpstr>
      <vt:lpstr>Time-Averaged Velocity Field</vt:lpstr>
      <vt:lpstr>Acoustics Measurements</vt:lpstr>
      <vt:lpstr>Spectral Analysis of PIV and OH*CL Data</vt:lpstr>
      <vt:lpstr>Proper Orthogonal Decomposition</vt:lpstr>
      <vt:lpstr>PIV &amp; OH*CL Modal Dynamics</vt:lpstr>
      <vt:lpstr>No-Insert Modal Decomposition</vt:lpstr>
      <vt:lpstr>Solid Insert Modal Decomposition</vt:lpstr>
      <vt:lpstr>Porous Insert Modal Decomposition</vt:lpstr>
      <vt:lpstr>Phase Reconstruction</vt:lpstr>
      <vt:lpstr>No-Insert Phase Reconstruction</vt:lpstr>
      <vt:lpstr>Solid Insert Phase Reconstruction</vt:lpstr>
      <vt:lpstr>High Resolution Phase Reconstruction – No Insert</vt:lpstr>
      <vt:lpstr>High Resolution Phase Reconstruction – Solid Insert</vt:lpstr>
      <vt:lpstr>Conclusions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 OF INSERT POROSITY ON COMBUSTION INSTABILITY IN A LEAN PREMIXED COMBUSTOR ANALYZED BY A POD-BASED PHASE RECONSTRUCTION TECHNIQUE</dc:title>
  <dc:creator>Mitchell Johnson</dc:creator>
  <cp:lastModifiedBy>Mitchell Johnson</cp:lastModifiedBy>
  <cp:revision>40</cp:revision>
  <dcterms:created xsi:type="dcterms:W3CDTF">2023-06-23T16:31:52Z</dcterms:created>
  <dcterms:modified xsi:type="dcterms:W3CDTF">2023-06-29T06:10:31Z</dcterms:modified>
</cp:coreProperties>
</file>