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4"/>
  </p:notesMasterIdLst>
  <p:handoutMasterIdLst>
    <p:handoutMasterId r:id="rId25"/>
  </p:handoutMasterIdLst>
  <p:sldIdLst>
    <p:sldId id="407" r:id="rId6"/>
    <p:sldId id="406" r:id="rId7"/>
    <p:sldId id="410" r:id="rId8"/>
    <p:sldId id="409" r:id="rId9"/>
    <p:sldId id="413" r:id="rId10"/>
    <p:sldId id="411" r:id="rId11"/>
    <p:sldId id="412" r:id="rId12"/>
    <p:sldId id="414" r:id="rId13"/>
    <p:sldId id="415" r:id="rId14"/>
    <p:sldId id="417" r:id="rId15"/>
    <p:sldId id="419" r:id="rId16"/>
    <p:sldId id="418" r:id="rId17"/>
    <p:sldId id="420" r:id="rId18"/>
    <p:sldId id="424" r:id="rId19"/>
    <p:sldId id="421" r:id="rId20"/>
    <p:sldId id="423" r:id="rId21"/>
    <p:sldId id="405" r:id="rId22"/>
    <p:sldId id="416" r:id="rId23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0DC"/>
    <a:srgbClr val="FF0000"/>
    <a:srgbClr val="E98B01"/>
    <a:srgbClr val="FF0066"/>
    <a:srgbClr val="BF179B"/>
    <a:srgbClr val="1B3D6C"/>
    <a:srgbClr val="C2D9FA"/>
    <a:srgbClr val="0B3A7F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FED9-C35A-4CE5-A6BD-9FDB96CC1A70}" v="2" dt="2018-12-13T19:35:4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 and thank you for attending this session</a:t>
            </a:r>
          </a:p>
          <a:p>
            <a:endParaRPr lang="en-US" dirty="0"/>
          </a:p>
          <a:p>
            <a:r>
              <a:rPr lang="en-US" dirty="0"/>
              <a:t>Name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B05DEF-6DE7-4BF9-8DBB-FF904A788E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0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8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99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1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5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8079-4EAD-4F96-8AEF-07994E0884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0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0DF1-FFCC-4148-AD28-6ED0ED4F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8F7E7-551D-4601-A213-13E03A40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D46C-9760-4CE9-8E91-ECD6D3FF1C0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12820-2D64-45FF-8061-1323644F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4C4BF-6A05-4D8D-B719-00F422EB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BC87-BC26-46D2-B968-A71FA20D2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  <p:sldLayoutId id="2147484839" r:id="rId5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0" charset="-128"/>
              <a:cs typeface="Arial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rgbClr val="FFFFFF"/>
                </a:solidFill>
                <a:latin typeface="Arial"/>
              </a:rPr>
              <a:t>Shaon Talukdar, Dalton </a:t>
            </a:r>
            <a:r>
              <a:rPr lang="en-US" altLang="en-US" sz="1600" b="1" kern="0" dirty="0" err="1">
                <a:solidFill>
                  <a:srgbClr val="FFFFFF"/>
                </a:solidFill>
                <a:latin typeface="Arial"/>
              </a:rPr>
              <a:t>Langner</a:t>
            </a:r>
            <a:r>
              <a:rPr lang="en-US" altLang="en-US" sz="1600" b="1" kern="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altLang="en-US" sz="1600" b="1" kern="0" dirty="0" err="1">
                <a:solidFill>
                  <a:srgbClr val="FFFFFF"/>
                </a:solidFill>
                <a:latin typeface="Arial"/>
              </a:rPr>
              <a:t>Apurav</a:t>
            </a:r>
            <a:r>
              <a:rPr lang="en-US" altLang="en-US" sz="1600" b="1" kern="0" dirty="0">
                <a:solidFill>
                  <a:srgbClr val="FFFFFF"/>
                </a:solidFill>
                <a:latin typeface="Arial"/>
              </a:rPr>
              <a:t> Gupta, and Ajay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K. Agrawal*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B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Dept. of Mechanical Engineering, University of Alabama, Tuscaloosa, AL, 35401, USA</a:t>
            </a:r>
          </a:p>
          <a:p>
            <a:pPr marL="0" lv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rgbClr val="FFFFFF"/>
                </a:solidFill>
                <a:latin typeface="Arial"/>
              </a:rPr>
              <a:t>AIAA SciTech Forum and Exposition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2023, 23-27 January 2023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B"/>
              </a:buClr>
              <a:buSzTx/>
              <a:buFont typeface="Times" pitchFamily="18" charset="0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lv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rgbClr val="FFFFFF"/>
                </a:solidFill>
              </a:rPr>
              <a:t>Copyright © by Shaon Talukdar, Dalton </a:t>
            </a:r>
            <a:r>
              <a:rPr lang="en-US" sz="1600" dirty="0" err="1">
                <a:solidFill>
                  <a:srgbClr val="FFFFFF"/>
                </a:solidFill>
              </a:rPr>
              <a:t>Langner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Apurav</a:t>
            </a:r>
            <a:r>
              <a:rPr lang="en-US" sz="1600" dirty="0">
                <a:solidFill>
                  <a:srgbClr val="FFFFFF"/>
                </a:solidFill>
              </a:rPr>
              <a:t> Gupta, and Ajay K. Agrawal*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B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n-cs"/>
              </a:rPr>
              <a:t>Dept. of Mechanical Engineering, University of Alabama.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ＭＳ Ｐゴシック"/>
                <a:cs typeface="+mn-cs"/>
              </a:rPr>
              <a:t>Published by the American Institute of Aeronautics and Astronautics, Inc., with permission.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29B"/>
              </a:buClr>
              <a:buSzTx/>
              <a:buFont typeface="Wingdings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ＭＳ Ｐゴシック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4997" y="521684"/>
            <a:ext cx="831400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lvl="0" algn="ctr"/>
            <a:r>
              <a:rPr lang="en-US" sz="3200" b="1" kern="0" dirty="0">
                <a:solidFill>
                  <a:srgbClr val="FFFFFF"/>
                </a:solidFill>
              </a:rPr>
              <a:t>Flow Characterization of a Rotating Detonation Combustor Integrated with Various Convergent Nozzles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810238-6F65-4D5F-9895-2887C8748D97}"/>
              </a:ext>
            </a:extLst>
          </p:cNvPr>
          <p:cNvSpPr txBox="1"/>
          <p:nvPr/>
        </p:nvSpPr>
        <p:spPr>
          <a:xfrm>
            <a:off x="2886282" y="4146634"/>
            <a:ext cx="3371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529B"/>
              </a:buClr>
              <a:buSzTx/>
              <a:buFontTx/>
              <a:buNone/>
              <a:tabLst/>
              <a:defRPr/>
            </a:pPr>
            <a:r>
              <a:rPr kumimoji="0" lang="en-US" alt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rPr>
              <a:t>*Corresponding Author Email: aagrawal@eng.ua.edu</a:t>
            </a:r>
          </a:p>
        </p:txBody>
      </p:sp>
    </p:spTree>
    <p:extLst>
      <p:ext uri="{BB962C8B-B14F-4D97-AF65-F5344CB8AC3E}">
        <p14:creationId xmlns:p14="http://schemas.microsoft.com/office/powerpoint/2010/main" val="24889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7"/>
    </mc:Choice>
    <mc:Fallback xmlns="">
      <p:transition spd="slow" advTm="247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2146" y="38523"/>
            <a:ext cx="5559708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Cyclic Flow at the Nozzle Throat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3145"/>
            <a:ext cx="5713290" cy="3890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919" y="1833490"/>
            <a:ext cx="2689046" cy="17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72235" y="29115"/>
            <a:ext cx="5791200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Time History of Flow at RDC exit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1183343"/>
            <a:ext cx="7153835" cy="2913152"/>
            <a:chOff x="0" y="1183343"/>
            <a:chExt cx="7153835" cy="29131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r="482"/>
            <a:stretch/>
          </p:blipFill>
          <p:spPr>
            <a:xfrm>
              <a:off x="35860" y="1183343"/>
              <a:ext cx="7117975" cy="29131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0" y="1200470"/>
              <a:ext cx="394447" cy="1711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0" charset="-12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482" y="1732547"/>
            <a:ext cx="1989518" cy="13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5035556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Cycle Flow along the Axis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329" y="808689"/>
            <a:ext cx="4262717" cy="399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375" y="1822050"/>
            <a:ext cx="2854486" cy="19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44472" y="38523"/>
            <a:ext cx="7117977" cy="684718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Flow Field Statistics Along Axial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22718" y="769844"/>
            <a:ext cx="3352798" cy="3859306"/>
            <a:chOff x="-8968" y="769844"/>
            <a:chExt cx="3352798" cy="38593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5" t="3428" r="1"/>
            <a:stretch/>
          </p:blipFill>
          <p:spPr>
            <a:xfrm>
              <a:off x="-8968" y="769844"/>
              <a:ext cx="3352798" cy="38593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76328" y="804594"/>
              <a:ext cx="9957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b="1" dirty="0"/>
                <a:t>X = 0.4 mm</a:t>
              </a:r>
            </a:p>
            <a:p>
              <a:pPr algn="r"/>
              <a:r>
                <a:rPr lang="en-US" sz="1050" b="1" dirty="0"/>
                <a:t>Z = RDC exit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0238" y="769844"/>
            <a:ext cx="2886637" cy="3895165"/>
            <a:chOff x="3272113" y="769844"/>
            <a:chExt cx="2886637" cy="38951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5" t="3161" r="1220"/>
            <a:stretch/>
          </p:blipFill>
          <p:spPr>
            <a:xfrm>
              <a:off x="3272113" y="769844"/>
              <a:ext cx="2886637" cy="38951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216876" y="804594"/>
              <a:ext cx="9060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b="1" dirty="0"/>
                <a:t>X = 0.4 mm</a:t>
              </a:r>
            </a:p>
            <a:p>
              <a:pPr algn="r"/>
              <a:r>
                <a:rPr lang="en-US" sz="1050" b="1" dirty="0"/>
                <a:t>Z = 6 mm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63170" y="778809"/>
            <a:ext cx="2860203" cy="3886200"/>
            <a:chOff x="6194420" y="778809"/>
            <a:chExt cx="2860203" cy="3886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6" t="3189" r="1696"/>
            <a:stretch/>
          </p:blipFill>
          <p:spPr>
            <a:xfrm>
              <a:off x="6194420" y="778809"/>
              <a:ext cx="2860203" cy="3886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03513" y="819983"/>
              <a:ext cx="9060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b="1" dirty="0"/>
                <a:t>X = 0.4 mm</a:t>
              </a:r>
            </a:p>
            <a:p>
              <a:pPr algn="r"/>
              <a:r>
                <a:rPr lang="en-US" sz="1050" b="1" dirty="0"/>
                <a:t>Z = 11 mm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3299613" y="723241"/>
            <a:ext cx="0" cy="411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380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243213" y="723241"/>
            <a:ext cx="0" cy="4114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7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4713792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Summary of Results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32" y="722578"/>
            <a:ext cx="6454477" cy="416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765" y="2356338"/>
            <a:ext cx="1947461" cy="1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3470014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Conclusions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5427"/>
            <a:ext cx="9075366" cy="3920090"/>
          </a:xfrm>
        </p:spPr>
        <p:txBody>
          <a:bodyPr/>
          <a:lstStyle/>
          <a:p>
            <a:pPr lvl="1" algn="just">
              <a:spcBef>
                <a:spcPts val="600"/>
              </a:spcBef>
            </a:pPr>
            <a:r>
              <a:rPr lang="en-US" dirty="0"/>
              <a:t>We investigated the exhaust flow field of a RDC integrated with convergent nozzles with different throat areas utilizing high speed PIV </a:t>
            </a:r>
            <a:endParaRPr lang="en-US" dirty="0" smtClean="0"/>
          </a:p>
          <a:p>
            <a:pPr lvl="1" algn="just">
              <a:spcBef>
                <a:spcPts val="600"/>
              </a:spcBef>
            </a:pPr>
            <a:r>
              <a:rPr lang="en-US" dirty="0" smtClean="0"/>
              <a:t>Single </a:t>
            </a:r>
            <a:r>
              <a:rPr lang="en-US" dirty="0"/>
              <a:t>wave RDC operation for all cases at frequency ranging from 6.2 to 6.8 kHz. </a:t>
            </a:r>
          </a:p>
          <a:p>
            <a:pPr marL="342900" lvl="1" indent="0" algn="just">
              <a:spcBef>
                <a:spcPts val="600"/>
              </a:spcBef>
              <a:buNone/>
            </a:pPr>
            <a:endParaRPr lang="en-US" sz="200" dirty="0"/>
          </a:p>
          <a:p>
            <a:pPr lvl="1" algn="just">
              <a:spcBef>
                <a:spcPts val="600"/>
              </a:spcBef>
            </a:pPr>
            <a:r>
              <a:rPr lang="en-US" dirty="0"/>
              <a:t>For the same reactants and operating conditions, converging nozzle elevated RDC pressures, resulting a stronger detonation wave.</a:t>
            </a:r>
          </a:p>
          <a:p>
            <a:pPr marL="342900" lvl="1" indent="0" algn="just">
              <a:spcBef>
                <a:spcPts val="600"/>
              </a:spcBef>
              <a:buNone/>
            </a:pPr>
            <a:endParaRPr lang="en-US" sz="200" dirty="0"/>
          </a:p>
          <a:p>
            <a:pPr marL="342900" lvl="1" indent="0" algn="just">
              <a:spcBef>
                <a:spcPts val="600"/>
              </a:spcBef>
              <a:buNone/>
            </a:pPr>
            <a:endParaRPr lang="en-US" sz="200" dirty="0"/>
          </a:p>
          <a:p>
            <a:pPr lvl="1" algn="just">
              <a:spcBef>
                <a:spcPts val="600"/>
              </a:spcBef>
            </a:pPr>
            <a:r>
              <a:rPr lang="en-US" dirty="0"/>
              <a:t>Increasing area ratio of convergent nozzle reduced the circumferential velocity indicating weakening of the oblique shock wave.</a:t>
            </a:r>
          </a:p>
          <a:p>
            <a:pPr marL="342900" lvl="1" indent="0" algn="just">
              <a:spcBef>
                <a:spcPts val="600"/>
              </a:spcBef>
              <a:buNone/>
            </a:pPr>
            <a:endParaRPr lang="en-US" sz="200" dirty="0"/>
          </a:p>
          <a:p>
            <a:pPr lvl="1" algn="just">
              <a:spcBef>
                <a:spcPts val="600"/>
              </a:spcBef>
            </a:pPr>
            <a:r>
              <a:rPr lang="en-US" dirty="0"/>
              <a:t>Increasing area ratio of convergent nozzle facilitated the mixing of subsonic/supersonic flow and reduced flow fluctuations at the RDC nozzle throat. </a:t>
            </a:r>
          </a:p>
        </p:txBody>
      </p:sp>
    </p:spTree>
    <p:extLst>
      <p:ext uri="{BB962C8B-B14F-4D97-AF65-F5344CB8AC3E}">
        <p14:creationId xmlns:p14="http://schemas.microsoft.com/office/powerpoint/2010/main" val="10431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013460"/>
            <a:ext cx="7753078" cy="3288030"/>
          </a:xfrm>
        </p:spPr>
        <p:txBody>
          <a:bodyPr/>
          <a:lstStyle/>
          <a:p>
            <a:pPr marL="342900" lvl="1" indent="0" algn="ctr">
              <a:spcBef>
                <a:spcPts val="900"/>
              </a:spcBef>
              <a:buNone/>
            </a:pPr>
            <a:r>
              <a:rPr lang="en-US" altLang="en-US" sz="1800" dirty="0"/>
              <a:t>This research was supported in part by Department of Energy under Award Number(s) DE-EE-0032077. RDE hardware used in this work was developed by Aerojet Rocketdyne Inc. through funding by the Department of Energy under Award Number(s) DE-FE0023983.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Acknowledgments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B2C332-998D-456E-AADE-AB3F233AC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93"/>
          <a:stretch/>
        </p:blipFill>
        <p:spPr>
          <a:xfrm>
            <a:off x="3965205" y="2571750"/>
            <a:ext cx="1213589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4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74"/>
    </mc:Choice>
    <mc:Fallback xmlns="">
      <p:transition spd="slow" advTm="95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5035556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Intra Cycle Flow Dynamics at Nozzle Exit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254"/>
            <a:ext cx="9144000" cy="24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Presentation Overview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1422315" y="934166"/>
            <a:ext cx="4971611" cy="3446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Motivation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Setup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 Dynamics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 Measurement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 Characterization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" y="54458"/>
            <a:ext cx="1422315" cy="63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19" y="44825"/>
            <a:ext cx="648777" cy="6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3470014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Motivation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2" y="725846"/>
            <a:ext cx="8528102" cy="3937391"/>
          </a:xfrm>
        </p:spPr>
        <p:txBody>
          <a:bodyPr>
            <a:noAutofit/>
          </a:bodyPr>
          <a:lstStyle/>
          <a:p>
            <a:pPr algn="just">
              <a:spcBef>
                <a:spcPts val="135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Rotating Detonation Combustion (RDC) offers potential for higher fuel efficiency for power generating gas turbines </a:t>
            </a:r>
          </a:p>
          <a:p>
            <a:pPr algn="just">
              <a:spcBef>
                <a:spcPts val="135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High-frequency periodic and unsteady supersonic/subsonic flow is one of the major challenges for successful RDC-turbine integration</a:t>
            </a:r>
          </a:p>
          <a:p>
            <a:pPr algn="just">
              <a:spcBef>
                <a:spcPts val="135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Strategies need to be developed to reduce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spatio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-temporal flow unsteadiness at the RDC exit </a:t>
            </a:r>
          </a:p>
          <a:p>
            <a:pPr algn="just">
              <a:spcBef>
                <a:spcPts val="135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Thus, the unsteady flow field at the RDC exit must be characterized using high-fidelity measurements</a:t>
            </a:r>
          </a:p>
          <a:p>
            <a:pPr algn="just">
              <a:spcBef>
                <a:spcPts val="135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Prior works on RDC flow fields were mostly computational. Experiments are required to validate the models</a:t>
            </a:r>
          </a:p>
          <a:p>
            <a:pPr algn="just">
              <a:spcBef>
                <a:spcPts val="135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825" y="53790"/>
            <a:ext cx="9057436" cy="654184"/>
            <a:chOff x="44825" y="53790"/>
            <a:chExt cx="9057436" cy="654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5" y="54458"/>
              <a:ext cx="1422315" cy="6340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484" y="53790"/>
              <a:ext cx="648777" cy="65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80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F3381A-61D8-4DBC-A9D3-1A10B303A86F}"/>
              </a:ext>
            </a:extLst>
          </p:cNvPr>
          <p:cNvSpPr txBox="1"/>
          <p:nvPr/>
        </p:nvSpPr>
        <p:spPr>
          <a:xfrm>
            <a:off x="3234379" y="973922"/>
            <a:ext cx="5769310" cy="3613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PIV (30 kHz) was employed to characterize the flow field at RDC exit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without and with diffuser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aimed at attenuating the flow unsteadiness. 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FFT plots of axial velocity:</a:t>
            </a:r>
          </a:p>
          <a:p>
            <a:pPr marL="557213" lvl="1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Without diffuser: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sharp peak at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6.2 kHz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(same as the detonation wave frequency)</a:t>
            </a:r>
          </a:p>
          <a:p>
            <a:pPr marL="557213" lvl="1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With diffuser: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 definite spectral peak (no/very weak shock structure) 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2D histograms show that the diffuser successfully orients the flow towards the axial direction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indent="-214313" algn="just" defTabSz="685800" fontAlgn="auto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However, this diffuser design did not mitigate the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problematic period axial flow oscillations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(axial velocity: 300 m/s to 1,200 m/s)</a:t>
            </a:r>
            <a:endParaRPr lang="en-US" sz="1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Background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8094" y="703461"/>
            <a:ext cx="2589280" cy="3982247"/>
            <a:chOff x="200165" y="712312"/>
            <a:chExt cx="2589280" cy="39822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BFB0D6-C269-417B-8563-B8BA3156A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3234" b="15761"/>
            <a:stretch/>
          </p:blipFill>
          <p:spPr>
            <a:xfrm>
              <a:off x="200165" y="2411506"/>
              <a:ext cx="2557772" cy="22830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07335" y="712312"/>
              <a:ext cx="13821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RDC with Diffuser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BFB0D6-C269-417B-8563-B8BA3156A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5252" b="65965"/>
            <a:stretch/>
          </p:blipFill>
          <p:spPr>
            <a:xfrm>
              <a:off x="1407335" y="950830"/>
              <a:ext cx="1144541" cy="152343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92"/>
            <a:stretch/>
          </p:blipFill>
          <p:spPr>
            <a:xfrm>
              <a:off x="531635" y="1515037"/>
              <a:ext cx="846504" cy="94129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9982" y="1212440"/>
              <a:ext cx="16017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RDC without Diffuser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" y="39489"/>
            <a:ext cx="9077731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3470014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Objectives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5</a:t>
            </a:fld>
            <a:endParaRPr lang="en-US" dirty="0"/>
          </a:p>
        </p:txBody>
      </p:sp>
      <p:sp>
        <p:nvSpPr>
          <p:cNvPr id="14" name="Content Placeholder 10"/>
          <p:cNvSpPr txBox="1">
            <a:spLocks/>
          </p:cNvSpPr>
          <p:nvPr/>
        </p:nvSpPr>
        <p:spPr>
          <a:xfrm>
            <a:off x="579650" y="1315134"/>
            <a:ext cx="8234082" cy="28840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Implement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convergent nozzles with different area ratios at RDC exit to increase the chamber pressure</a:t>
            </a:r>
          </a:p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Investigate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wave dynamics of RDC operation under varied backpressure conditions</a:t>
            </a:r>
          </a:p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Characterize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flow field at the nozzle throat utilizing high speed PIV at 100 kHz</a:t>
            </a:r>
          </a:p>
          <a:p>
            <a:pPr algn="just" fontAlgn="auto">
              <a:spcBef>
                <a:spcPts val="180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algn="just" fontAlgn="auto">
              <a:spcBef>
                <a:spcPts val="180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86870" y="5379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lvl="0" algn="ctr"/>
            <a:r>
              <a:rPr lang="en-US" sz="2200" b="1" kern="0" dirty="0">
                <a:solidFill>
                  <a:srgbClr val="FFFFFF"/>
                </a:solidFill>
              </a:rPr>
              <a:t>Converging Nozzles with Various Area Ratios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60"/>
          <a:stretch/>
        </p:blipFill>
        <p:spPr>
          <a:xfrm>
            <a:off x="376524" y="753034"/>
            <a:ext cx="7444061" cy="412547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00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114299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lvl="0" algn="ctr"/>
            <a:r>
              <a:rPr lang="en-US" sz="2200" b="1" kern="0" dirty="0">
                <a:solidFill>
                  <a:srgbClr val="FFFFFF"/>
                </a:solidFill>
              </a:rPr>
              <a:t>Wave Mode Analysis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/>
          <a:stretch/>
        </p:blipFill>
        <p:spPr>
          <a:xfrm>
            <a:off x="1497106" y="806822"/>
            <a:ext cx="5029200" cy="397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08" y="1398494"/>
            <a:ext cx="961029" cy="3128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85" y="1316205"/>
            <a:ext cx="2056149" cy="32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9973" y="37860"/>
            <a:ext cx="4730756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Pressure Measurement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3940"/>
          <a:stretch/>
        </p:blipFill>
        <p:spPr>
          <a:xfrm>
            <a:off x="1458175" y="776366"/>
            <a:ext cx="4939356" cy="4078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30" y="986306"/>
            <a:ext cx="1107140" cy="3604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45958"/>
          <a:stretch/>
        </p:blipFill>
        <p:spPr>
          <a:xfrm>
            <a:off x="6397531" y="688491"/>
            <a:ext cx="2449291" cy="201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6336" y="2788483"/>
            <a:ext cx="2887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area ratio </a:t>
            </a:r>
            <a:r>
              <a:rPr lang="en-US" dirty="0" smtClean="0"/>
              <a:t>increases: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chamber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</a:t>
            </a:r>
            <a:r>
              <a:rPr lang="en-US" dirty="0" smtClean="0"/>
              <a:t>pressure fluctuations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58175" y="6695"/>
            <a:ext cx="4730756" cy="684718"/>
          </a:xfrm>
        </p:spPr>
        <p:txBody>
          <a:bodyPr/>
          <a:lstStyle/>
          <a:p>
            <a:r>
              <a:rPr lang="en-US" sz="2700" dirty="0">
                <a:cs typeface="Arial" panose="020B0604020202020204" pitchFamily="34" charset="0"/>
              </a:rPr>
              <a:t>PIV Setup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BC1-0AE2-4BBF-8DCC-C991870C1F48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860" y="53790"/>
            <a:ext cx="9075366" cy="654184"/>
            <a:chOff x="35860" y="53790"/>
            <a:chExt cx="9075366" cy="65418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54458"/>
              <a:ext cx="1422315" cy="6340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49" y="53790"/>
              <a:ext cx="648777" cy="654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840"/>
          <a:stretch/>
        </p:blipFill>
        <p:spPr>
          <a:xfrm>
            <a:off x="4406996" y="1910478"/>
            <a:ext cx="4338243" cy="2599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48278"/>
            <a:ext cx="3279914" cy="22443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" y="3695414"/>
            <a:ext cx="3435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 pairs/detonation cycle:</a:t>
            </a:r>
            <a:r>
              <a:rPr lang="en-US" sz="1600" dirty="0">
                <a:solidFill>
                  <a:srgbClr val="00B050"/>
                </a:solidFill>
              </a:rPr>
              <a:t> 14-16</a:t>
            </a:r>
          </a:p>
          <a:p>
            <a:r>
              <a:rPr lang="en-US" sz="1600" dirty="0"/>
              <a:t>Detonation cycles/Test: </a:t>
            </a:r>
            <a:r>
              <a:rPr lang="en-US" sz="1600" dirty="0">
                <a:solidFill>
                  <a:srgbClr val="00B050"/>
                </a:solidFill>
              </a:rPr>
              <a:t>3800-4300</a:t>
            </a:r>
          </a:p>
          <a:p>
            <a:r>
              <a:rPr lang="en-US" sz="1600" dirty="0"/>
              <a:t>PIV image pairs/Test: </a:t>
            </a:r>
            <a:r>
              <a:rPr lang="en-US" sz="1600" dirty="0">
                <a:solidFill>
                  <a:srgbClr val="00B050"/>
                </a:solidFill>
              </a:rPr>
              <a:t>~ 60000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2880"/>
          <a:stretch/>
        </p:blipFill>
        <p:spPr>
          <a:xfrm>
            <a:off x="3810362" y="344322"/>
            <a:ext cx="5333638" cy="16650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5254" y="99216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PIV Features </a:t>
            </a:r>
          </a:p>
        </p:txBody>
      </p:sp>
    </p:spTree>
    <p:extLst>
      <p:ext uri="{BB962C8B-B14F-4D97-AF65-F5344CB8AC3E}">
        <p14:creationId xmlns:p14="http://schemas.microsoft.com/office/powerpoint/2010/main" val="34652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BE1A-A2C4-4862-8AD0-8BDC37D6A97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8840c030-5dde-41b3-9ddd-06e8e0ef51bc"/>
    <ds:schemaRef ds:uri="http://purl.org/dc/elements/1.1/"/>
    <ds:schemaRef ds:uri="db962d0c-5ba1-488e-9617-42eb96731c2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627</Words>
  <Application>Microsoft Office PowerPoint</Application>
  <PresentationFormat>On-screen Show (16:9)</PresentationFormat>
  <Paragraphs>105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Calibri Light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Presentation</vt:lpstr>
      <vt:lpstr>PowerPoint Presentation</vt:lpstr>
      <vt:lpstr>Motivation</vt:lpstr>
      <vt:lpstr>PowerPoint Presentation</vt:lpstr>
      <vt:lpstr>Objectives</vt:lpstr>
      <vt:lpstr>PowerPoint Presentation</vt:lpstr>
      <vt:lpstr>PowerPoint Presentation</vt:lpstr>
      <vt:lpstr>Pressure Measurement</vt:lpstr>
      <vt:lpstr>PIV Setup</vt:lpstr>
      <vt:lpstr>Cyclic Flow at the Nozzle Throat</vt:lpstr>
      <vt:lpstr>Time History of Flow at RDC exit</vt:lpstr>
      <vt:lpstr>Cycle Flow along the Axis</vt:lpstr>
      <vt:lpstr>Flow Field Statistics Along Axial Direction</vt:lpstr>
      <vt:lpstr>Summary of Results</vt:lpstr>
      <vt:lpstr>Conclusions</vt:lpstr>
      <vt:lpstr>PowerPoint Presentation</vt:lpstr>
      <vt:lpstr>PowerPoint Presentation</vt:lpstr>
      <vt:lpstr>Intra Cycle Flow Dynamics at Nozzle Exit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Shaon Talukdar</cp:lastModifiedBy>
  <cp:revision>61</cp:revision>
  <cp:lastPrinted>2018-09-25T14:02:34Z</cp:lastPrinted>
  <dcterms:modified xsi:type="dcterms:W3CDTF">2022-12-12T01:47:04Z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