
<file path=[Content_Types].xml><?xml version="1.0" encoding="utf-8"?>
<Types xmlns="http://schemas.openxmlformats.org/package/2006/content-types">
  <Default Extension="avi" ContentType="video/x-msvideo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</p:sldMasterIdLst>
  <p:notesMasterIdLst>
    <p:notesMasterId r:id="rId36"/>
  </p:notesMasterIdLst>
  <p:sldIdLst>
    <p:sldId id="257" r:id="rId8"/>
    <p:sldId id="339" r:id="rId9"/>
    <p:sldId id="438" r:id="rId10"/>
    <p:sldId id="452" r:id="rId11"/>
    <p:sldId id="453" r:id="rId12"/>
    <p:sldId id="326" r:id="rId13"/>
    <p:sldId id="427" r:id="rId14"/>
    <p:sldId id="455" r:id="rId15"/>
    <p:sldId id="365" r:id="rId16"/>
    <p:sldId id="417" r:id="rId17"/>
    <p:sldId id="418" r:id="rId18"/>
    <p:sldId id="423" r:id="rId19"/>
    <p:sldId id="424" r:id="rId20"/>
    <p:sldId id="437" r:id="rId21"/>
    <p:sldId id="459" r:id="rId22"/>
    <p:sldId id="267" r:id="rId23"/>
    <p:sldId id="411" r:id="rId24"/>
    <p:sldId id="269" r:id="rId25"/>
    <p:sldId id="271" r:id="rId26"/>
    <p:sldId id="270" r:id="rId27"/>
    <p:sldId id="451" r:id="rId28"/>
    <p:sldId id="285" r:id="rId29"/>
    <p:sldId id="441" r:id="rId30"/>
    <p:sldId id="445" r:id="rId31"/>
    <p:sldId id="449" r:id="rId32"/>
    <p:sldId id="447" r:id="rId33"/>
    <p:sldId id="450" r:id="rId34"/>
    <p:sldId id="45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1F02"/>
    <a:srgbClr val="A9D18E"/>
    <a:srgbClr val="DAE3F3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74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1T01:47:52.8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1,'8'0,"1"1,-1 0,15 4,5 1,472 70,-329-52,298 15,3-37,-201-13,107 4,-260 7,-78 2,67 12,2 1,197-12,-273-7,0-1,-1-2,0-1,31-12,-32 10,-1 1,1 1,1 1,41-2,124 9,-77 2,490-2,-592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1T01:48:01.7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0 208,'392'-2,"420"4,-578 6,48 1,-219-6,65 11,24 2,-127-14,0 0,0 2,26 7,-6-1,1-2,59 3,193-6,-173-7,-114 2,141-3,-114 1,74-16,125-43,-171 44,209-79,-239 81,-20 9,0 1,1 0,-1 1,1 0,0 2,0 0,0 1,23 1,83 3,-98-5,-1 0,46-10,-12-3,-22 4,0 2,0 2,1 1,40 0,60 8,-121-2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0B55C-337B-4BBE-BFCC-72F23A1158A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76C45-5FB4-4951-90B8-29F020570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7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91F60-DBF5-40C3-8A71-E047894AAD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60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Mixing</a:t>
            </a:r>
          </a:p>
          <a:p>
            <a:r>
              <a:rPr lang="en-US" dirty="0"/>
              <a:t>1) Pressure taps</a:t>
            </a:r>
          </a:p>
          <a:p>
            <a:r>
              <a:rPr lang="en-US" dirty="0"/>
              <a:t>2) Back Pressure Plate : Simulate real back pressure from a gas turbine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B8079-4EAD-4F96-8AEF-07994E0884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85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Talukdar et al. “</a:t>
            </a:r>
            <a:r>
              <a:rPr lang="en-US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PERFORMANCE CHARACTERISTICS OF A ROTATING DETONATION COMBUSTOR EXITING INTO A PRESSURIZED PLENUM TO SIMULATE GAS TURBINE INLET</a:t>
            </a:r>
            <a:r>
              <a:rPr lang="en-US" dirty="0"/>
              <a:t>,” Accepted for ASME </a:t>
            </a:r>
            <a:r>
              <a:rPr lang="en-US" dirty="0" err="1"/>
              <a:t>TurboExpo</a:t>
            </a:r>
            <a:r>
              <a:rPr lang="en-US" dirty="0"/>
              <a:t> 2023.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761EE-7D40-4951-94AC-9A35F46B4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77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3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0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67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8FDAA-79F5-446D-819E-A2FE2591F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632BC-7F93-4F32-ACE4-551A40C50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6C9DB-9A42-46BD-BFA0-426F5812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8A7E6-4342-4625-8DE5-73FBBC882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56C84-ADF0-46E3-8B71-A5E6AC172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30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9CD92-9C49-4BB3-8D3F-7A9B4EB9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EFAC5-C90A-4C12-8960-C93DEA433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3F84-236E-4E93-BE29-C5F775A7B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8897D-7FF6-4902-B2E1-7623655EE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8C2C4-BEE5-4E22-8EC4-FB17B0F1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3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028C8-59B8-4AE6-900E-A91297EFF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3294B-2A84-402D-A7AF-A79528467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9C75A-66E3-49F9-9EAF-52DD803A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26327-5F5A-45B3-8C57-28CD1A73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85C65-66A9-4007-BA21-AC9438FF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B9566-8F58-46B6-8A13-962A83571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08E7D-B63D-4831-8F14-FD3C50C99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ECCE8-CBB5-4A87-815D-8BE18DEED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F6D62-D518-4FD1-BDDA-80C4C398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8180E-F725-4CA5-8985-EAE7EFA1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54C12-E79F-4438-AED6-BE75900AF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00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35CF2-202C-45FA-8A51-B4C5147F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FC51F-B772-4E70-85CB-1A7182352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A639A-7C55-485A-8394-E946CCD3E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9DB33A-2209-456F-98DA-7A6FFCDB3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CB72C7-A96F-4937-B4EB-7273D82EE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BA25F-7764-4873-A1CC-608B5E184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BEA59-6D89-4C85-B532-BE43C4FA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F97317-A398-4157-B107-66CBC4F45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4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0DF1-FFCC-4148-AD28-6ED0ED4F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8F7E7-551D-4601-A213-13E03A403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12820-2D64-45FF-8061-1323644F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4C4BF-6A05-4D8D-B719-00F422EB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17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F99A1-60CD-4F61-9E78-4FE168DF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8B15F-6483-4F70-AA97-A06E735C4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1239B-9007-4DF9-BB1C-930EE6B7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58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E4F5-601C-44B1-ABFE-4A3604085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14CF4-70FD-454B-96A6-CD08C1B39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53401-2094-4C6F-8C30-E18E704A7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F8540-A11D-4E1E-B8A1-649AD594F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1A6C6-25AF-40F3-9CCA-E092FE55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D59B5-81D3-45DB-8A78-2721A2C6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5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57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C0558-6D1D-4563-BEBF-A774E0819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59EB3-85D4-43DC-A8BD-C8BC33FE8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71881-FDD8-497B-AA83-2909824CB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25241-D2DC-40E0-B1A0-555A598F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C360D-0CF0-4142-BDC8-5BB13875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F92A8-2A2F-4BCB-97D1-049F4BA7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8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E8415-CACF-449C-B063-863FF4E9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68E2C-BFF2-4A6A-A030-2E27F2AAB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FBFB1-0CDD-4D31-80AE-C6A85815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1E38B-624B-4696-984D-0AF8A2E5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8DD1F-E75D-4CEF-93B1-18767CD1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73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AFE9A-AB88-4148-A5B2-8508D0502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093FB-D042-4E6B-B593-68D64007C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EE7C4-4365-4CAB-A5BD-2FE9476A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F2DA6-E2E5-46F7-848C-E1D88E0E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41005-6173-4851-A374-2183F5BA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53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8FDAA-79F5-446D-819E-A2FE2591F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632BC-7F93-4F32-ACE4-551A40C50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6C9DB-9A42-46BD-BFA0-426F5812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46ED-3F2B-45D6-A754-CAF1947BFCCB}" type="datetime1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8A7E6-4342-4625-8DE5-73FBBC882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56C84-ADF0-46E3-8B71-A5E6AC172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2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9CD92-9C49-4BB3-8D3F-7A9B4EB9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EFAC5-C90A-4C12-8960-C93DEA433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3F84-236E-4E93-BE29-C5F775A7B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F447-7807-43A7-8533-0BFDF87F31A6}" type="datetime1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8897D-7FF6-4902-B2E1-7623655EE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8C2C4-BEE5-4E22-8EC4-FB17B0F1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41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028C8-59B8-4AE6-900E-A91297EFF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3294B-2A84-402D-A7AF-A79528467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9C75A-66E3-49F9-9EAF-52DD803A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062F7-A6D5-4C69-A0F2-B61BA1A98903}" type="datetime1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26327-5F5A-45B3-8C57-28CD1A73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85C65-66A9-4007-BA21-AC9438FF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31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B9566-8F58-46B6-8A13-962A83571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08E7D-B63D-4831-8F14-FD3C50C99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ECCE8-CBB5-4A87-815D-8BE18DEED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F6D62-D518-4FD1-BDDA-80C4C398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CD4B-A19E-48C1-8BA1-97C3D5B649CF}" type="datetime1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8180E-F725-4CA5-8985-EAE7EFA1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54C12-E79F-4438-AED6-BE75900AF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09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35CF2-202C-45FA-8A51-B4C5147F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FC51F-B772-4E70-85CB-1A7182352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A639A-7C55-485A-8394-E946CCD3E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9DB33A-2209-456F-98DA-7A6FFCDB3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CB72C7-A96F-4937-B4EB-7273D82EE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BA25F-7764-4873-A1CC-608B5E184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8588-9313-4B57-939D-02B8AC6D3E44}" type="datetime1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BEA59-6D89-4C85-B532-BE43C4FA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F97317-A398-4157-B107-66CBC4F45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82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0DF1-FFCC-4148-AD28-6ED0ED4F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8F7E7-551D-4601-A213-13E03A403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98653-A222-4867-804A-60674CF4971B}" type="datetime1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12820-2D64-45FF-8061-1323644F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4C4BF-6A05-4D8D-B719-00F422EB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02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F99A1-60CD-4F61-9E78-4FE168DF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C3923-5CF1-4776-A687-996350027807}" type="datetime1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8B15F-6483-4F70-AA97-A06E735C4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1239B-9007-4DF9-BB1C-930EE6B7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6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26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E4F5-601C-44B1-ABFE-4A3604085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14CF4-70FD-454B-96A6-CD08C1B39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53401-2094-4C6F-8C30-E18E704A7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F8540-A11D-4E1E-B8A1-649AD594F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24CC-A356-44F3-804A-E79A6D2218AB}" type="datetime1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1A6C6-25AF-40F3-9CCA-E092FE55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D59B5-81D3-45DB-8A78-2721A2C6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0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C0558-6D1D-4563-BEBF-A774E0819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59EB3-85D4-43DC-A8BD-C8BC33FE8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71881-FDD8-497B-AA83-2909824CB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25241-D2DC-40E0-B1A0-555A598F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7BF7-CE06-466B-BAF8-BD0E7B4E7801}" type="datetime1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C360D-0CF0-4142-BDC8-5BB13875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F92A8-2A2F-4BCB-97D1-049F4BA7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15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E8415-CACF-449C-B063-863FF4E9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68E2C-BFF2-4A6A-A030-2E27F2AAB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FBFB1-0CDD-4D31-80AE-C6A85815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A1A8-3013-4153-87C0-CCF9732BA44E}" type="datetime1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1E38B-624B-4696-984D-0AF8A2E5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8DD1F-E75D-4CEF-93B1-18767CD1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90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AFE9A-AB88-4148-A5B2-8508D0502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093FB-D042-4E6B-B593-68D64007C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EE7C4-4365-4CAB-A5BD-2FE9476A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4B033-107C-40FA-A665-AC1EDF4AAEF6}" type="datetime1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F2DA6-E2E5-46F7-848C-E1D88E0E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41005-6173-4851-A374-2183F5BA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48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83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1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16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38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4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27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78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4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80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16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1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2306638" y="4289425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796990E-E21B-42E3-A216-22BB167D5D3B}" type="datetime1">
              <a:rPr lang="en-US" smtClean="0"/>
              <a:t>6/21/2024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8F5FE01-6268-45CA-95B5-C4AB82849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7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4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2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5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5ECE3-BDE3-4477-BCC0-A7CC4EDB186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A5068-AEA0-4A1E-BC27-EEFB17024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0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6EF09-6DD2-4488-B3D4-4B4411749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BD399-D88B-49CB-88ED-49703267E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56B2A-FE15-4AC8-ACA5-AB6CB58E8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ED46C-9760-4CE9-8E91-ECD6D3FF1C0D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1EA96-77E3-4CE4-9946-8C471320F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73CFE-DCCA-4B63-A3AA-6D78D7046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6EF09-6DD2-4488-B3D4-4B4411749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BD399-D88B-49CB-88ED-49703267E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56B2A-FE15-4AC8-ACA5-AB6CB58E8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C5299-E257-4F35-BABB-4A6AE2A754D6}" type="datetime1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1EA96-77E3-4CE4-9946-8C471320F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73CFE-DCCA-4B63-A3AA-6D78D7046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8BC87-BC26-46D2-B968-A71FA20D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5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1B54-6904-4981-B5DD-5272D30C403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8C14E-09D9-4C45-AF77-2A68BDB511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763"/>
            <a:ext cx="1690610" cy="452285"/>
          </a:xfrm>
          <a:prstGeom prst="rect">
            <a:avLst/>
          </a:prstGeom>
          <a:solidFill>
            <a:srgbClr val="7D1D42"/>
          </a:solidFill>
          <a:ln w="12700" cap="flat">
            <a:solidFill>
              <a:srgbClr val="AE1A5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HorizontalStacked_CMYK_whiteorange.pdf" descr="HorizontalStacked_CMYK_whiteorange.pd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76514"/>
            <a:ext cx="1601922" cy="3025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traight Connector 57"/>
          <p:cNvSpPr/>
          <p:nvPr userDrawn="1"/>
        </p:nvSpPr>
        <p:spPr>
          <a:xfrm>
            <a:off x="-15006" y="467209"/>
            <a:ext cx="848770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45719" rIns="45719"/>
          <a:lstStyle/>
          <a:p>
            <a:endParaRPr/>
          </a:p>
        </p:txBody>
      </p:sp>
      <p:sp>
        <p:nvSpPr>
          <p:cNvPr id="10" name="PRESENTATION TITLE GOES HERE"/>
          <p:cNvSpPr/>
          <p:nvPr userDrawn="1"/>
        </p:nvSpPr>
        <p:spPr>
          <a:xfrm>
            <a:off x="2202057" y="763"/>
            <a:ext cx="6269424" cy="452017"/>
          </a:xfrm>
          <a:prstGeom prst="rect">
            <a:avLst/>
          </a:prstGeom>
          <a:solidFill>
            <a:schemeClr val="tx2"/>
          </a:solidFill>
          <a:ln w="285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 fontScale="70000" lnSpcReduction="20000"/>
          </a:bodyPr>
          <a:lstStyle>
            <a:lvl1pPr defTabSz="896111">
              <a:lnSpc>
                <a:spcPct val="90000"/>
              </a:lnSpc>
              <a:defRPr sz="6272" spc="313">
                <a:solidFill>
                  <a:srgbClr val="83003F"/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defTabSz="758951"/>
            <a:r>
              <a:rPr lang="en-US" sz="4400" spc="600" dirty="0">
                <a:solidFill>
                  <a:schemeClr val="tx1"/>
                </a:solidFill>
              </a:rPr>
              <a:t> </a:t>
            </a:r>
            <a:endParaRPr sz="4400" spc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f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customXml" Target="../ink/ink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microsoft.com/office/2007/relationships/media" Target="../media/media3.avi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7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video" Target="../media/media4.avi"/><Relationship Id="rId11" Type="http://schemas.openxmlformats.org/officeDocument/2006/relationships/image" Target="../media/image46.png"/><Relationship Id="rId5" Type="http://schemas.microsoft.com/office/2007/relationships/media" Target="../media/media4.avi"/><Relationship Id="rId10" Type="http://schemas.openxmlformats.org/officeDocument/2006/relationships/image" Target="../media/image11.png"/><Relationship Id="rId4" Type="http://schemas.openxmlformats.org/officeDocument/2006/relationships/video" Target="../media/media3.avi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0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2.avi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video" Target="../media/media1.avi"/><Relationship Id="rId20" Type="http://schemas.openxmlformats.org/officeDocument/2006/relationships/image" Target="NULL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4.png"/><Relationship Id="rId19" Type="http://schemas.openxmlformats.org/officeDocument/2006/relationships/image" Target="NULL"/><Relationship Id="rId4" Type="http://schemas.openxmlformats.org/officeDocument/2006/relationships/video" Target="../media/media2.avi"/><Relationship Id="rId9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0.png"/><Relationship Id="rId20" Type="http://schemas.openxmlformats.org/officeDocument/2006/relationships/image" Target="NULL"/><Relationship Id="rId1" Type="http://schemas.openxmlformats.org/officeDocument/2006/relationships/slideLayout" Target="../slideLayouts/slideLayout29.xml"/><Relationship Id="rId19" Type="http://schemas.openxmlformats.org/officeDocument/2006/relationships/image" Target="NUL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A PowerpointTemp-Title6.827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356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136525"/>
            <a:ext cx="12192000" cy="52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Integrating a Rotating Detonation Combustor with 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Power Generating Gas Turbine to Realize the Pressure Gain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  <a:p>
            <a:pPr lvl="0">
              <a:defRPr/>
            </a:pPr>
            <a:r>
              <a:rPr lang="en-US" sz="3900" b="1" dirty="0">
                <a:solidFill>
                  <a:prstClr val="white"/>
                </a:solidFill>
              </a:rPr>
              <a:t>Ajay K Agrawal, PI, University of Alabama </a:t>
            </a:r>
          </a:p>
          <a:p>
            <a:pPr lvl="0">
              <a:defRPr/>
            </a:pPr>
            <a:r>
              <a:rPr lang="en-US" sz="3900" b="1" dirty="0">
                <a:solidFill>
                  <a:prstClr val="white"/>
                </a:solidFill>
              </a:rPr>
              <a:t>Joseph Meadows, co-PI, Virginia Tech</a:t>
            </a:r>
          </a:p>
          <a:p>
            <a:pPr lvl="0">
              <a:defRPr/>
            </a:pPr>
            <a:r>
              <a:rPr lang="en-US" sz="2600" b="1" dirty="0">
                <a:solidFill>
                  <a:srgbClr val="FFFF00"/>
                </a:solidFill>
                <a:latin typeface="Calibri Light" panose="020F0302020204030204"/>
              </a:rPr>
              <a:t>DOE Program Monitor: Richard Dalton  </a:t>
            </a:r>
          </a:p>
          <a:p>
            <a:pPr lvl="0">
              <a:defRPr/>
            </a:pPr>
            <a:endParaRPr lang="en-US" sz="3500" b="1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3500" b="1" dirty="0">
                <a:solidFill>
                  <a:schemeClr val="bg1"/>
                </a:solidFill>
              </a:rPr>
              <a:t>Graduate Students: Shaon Talukdar and Piyush Raj</a:t>
            </a:r>
          </a:p>
          <a:p>
            <a:pPr lvl="0">
              <a:defRPr/>
            </a:pPr>
            <a:endParaRPr lang="en-US" sz="3500" b="1" dirty="0">
              <a:solidFill>
                <a:srgbClr val="FFFF00"/>
              </a:solidFill>
            </a:endParaRPr>
          </a:p>
          <a:p>
            <a:pPr lvl="0">
              <a:defRPr/>
            </a:pPr>
            <a:r>
              <a:rPr lang="en-US" sz="3500" b="1" dirty="0">
                <a:solidFill>
                  <a:srgbClr val="FFFF00"/>
                </a:solidFill>
              </a:rPr>
              <a:t>2023 UTSR Meeting</a:t>
            </a:r>
          </a:p>
          <a:p>
            <a:pPr lvl="0">
              <a:defRPr/>
            </a:pPr>
            <a:r>
              <a:rPr lang="en-US" sz="3500" b="1" dirty="0">
                <a:solidFill>
                  <a:srgbClr val="FFFF00"/>
                </a:solidFill>
              </a:rPr>
              <a:t>State College, PA, November 01, 2023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7836" y="5365325"/>
            <a:ext cx="3254564" cy="146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47E1C-9010-6C45-945C-B4FCF2F3C84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C71D0-8CF7-47E6-A433-8E7D5D5F3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2481" y="5501850"/>
            <a:ext cx="1643063" cy="1361717"/>
          </a:xfrm>
          <a:prstGeom prst="rect">
            <a:avLst/>
          </a:prstGeom>
        </p:spPr>
      </p:pic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9BF80E7F-E416-CE20-872F-D4812FCAA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5" y="5516007"/>
            <a:ext cx="2396528" cy="13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20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8BC87-BC26-46D2-B968-A71FA20D2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805" y="816575"/>
            <a:ext cx="2392761" cy="5224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00" y="843391"/>
            <a:ext cx="4657500" cy="5512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566" y="862592"/>
            <a:ext cx="4751822" cy="52056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9300" y="86606"/>
            <a:ext cx="6231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RDC test with backpressure plenum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939E91-2475-D359-8738-B720EFB3077B}"/>
              </a:ext>
            </a:extLst>
          </p:cNvPr>
          <p:cNvSpPr txBox="1"/>
          <p:nvPr/>
        </p:nvSpPr>
        <p:spPr>
          <a:xfrm>
            <a:off x="5448827" y="6186618"/>
            <a:ext cx="610122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</a:rPr>
              <a:t>Notice PCB Probe is Placed at the RDC Exit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6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8BC87-BC26-46D2-B968-A71FA20D2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300" y="86606"/>
            <a:ext cx="2781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Conditions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884924"/>
              </p:ext>
            </p:extLst>
          </p:nvPr>
        </p:nvGraphicFramePr>
        <p:xfrm>
          <a:off x="102699" y="1402080"/>
          <a:ext cx="7820152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9116">
                  <a:extLst>
                    <a:ext uri="{9D8B030D-6E8A-4147-A177-3AD203B41FA5}">
                      <a16:colId xmlns:a16="http://schemas.microsoft.com/office/drawing/2014/main" val="4060712957"/>
                    </a:ext>
                  </a:extLst>
                </a:gridCol>
                <a:gridCol w="4711036">
                  <a:extLst>
                    <a:ext uri="{9D8B030D-6E8A-4147-A177-3AD203B41FA5}">
                      <a16:colId xmlns:a16="http://schemas.microsoft.com/office/drawing/2014/main" val="4092284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566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Backpressure (</a:t>
                      </a:r>
                      <a:r>
                        <a:rPr lang="en-US" sz="2800" dirty="0" err="1"/>
                        <a:t>atm</a:t>
                      </a:r>
                      <a:r>
                        <a:rPr lang="en-US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1.5-3.5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13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 mass flow rate (</a:t>
                      </a:r>
                      <a:r>
                        <a:rPr lang="en-US" sz="2800" dirty="0" err="1"/>
                        <a:t>lbm</a:t>
                      </a:r>
                      <a:r>
                        <a:rPr lang="en-US" sz="2800" dirty="0"/>
                        <a:t>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0.5, 0.7, 1.0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117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/>
                        <a:t>A</a:t>
                      </a:r>
                      <a:r>
                        <a:rPr lang="en-US" sz="2800" baseline="-25000" dirty="0" err="1"/>
                        <a:t>combustor</a:t>
                      </a:r>
                      <a:r>
                        <a:rPr lang="en-US" sz="2800" dirty="0"/>
                        <a:t>/</a:t>
                      </a:r>
                      <a:r>
                        <a:rPr lang="en-US" sz="2800" dirty="0" err="1"/>
                        <a:t>A</a:t>
                      </a:r>
                      <a:r>
                        <a:rPr lang="en-US" sz="2800" baseline="-25000" dirty="0" err="1"/>
                        <a:t>throat</a:t>
                      </a:r>
                      <a:endParaRPr lang="en-US" sz="2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1.0, 2.0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340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Fuel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CH</a:t>
                      </a:r>
                      <a:r>
                        <a:rPr lang="en-US" sz="2800" baseline="-25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2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Oxidizer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dirty="0"/>
                        <a:t>/N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dirty="0"/>
                        <a:t>(0.667/0.33 by mole)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47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Equivalence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60292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452" y="956423"/>
            <a:ext cx="4113454" cy="584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55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2CDEF-EBF7-A24C-97CC-57BDAB1899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RESENTATION TITLE GOES HERE"/>
          <p:cNvSpPr/>
          <p:nvPr/>
        </p:nvSpPr>
        <p:spPr>
          <a:xfrm>
            <a:off x="8057" y="192590"/>
            <a:ext cx="8602543" cy="548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Autofit/>
          </a:bodyPr>
          <a:lstStyle>
            <a:lvl1pPr defTabSz="758951">
              <a:lnSpc>
                <a:spcPct val="90000"/>
              </a:lnSpc>
              <a:defRPr sz="5312" spc="265">
                <a:solidFill>
                  <a:schemeClr val="accent5">
                    <a:hueOff val="-15428571"/>
                    <a:satOff val="-30434"/>
                    <a:lumOff val="9019"/>
                  </a:schemeClr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marL="0" marR="0" lvl="0" indent="0" algn="ctr" defTabSz="75895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Shock Interactions </a:t>
            </a:r>
            <a:r>
              <a:rPr kumimoji="0" lang="en-US" sz="3200" b="1" i="0" u="none" strike="noStrike" kern="1200" cap="none" spc="2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cherusGrotesqueLight"/>
              </a:rPr>
              <a:t>(</a:t>
            </a:r>
            <a:r>
              <a:rPr kumimoji="0" lang="en-US" sz="3200" b="1" i="0" u="none" strike="noStrike" kern="1200" cap="none" spc="26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cherusGrotesqueLight"/>
              </a:rPr>
              <a:t>P</a:t>
            </a:r>
            <a:r>
              <a:rPr kumimoji="0" lang="en-US" sz="3200" b="1" i="0" u="none" strike="noStrike" kern="1200" cap="none" spc="265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cherusGrotesqueLight"/>
              </a:rPr>
              <a:t>exhaust</a:t>
            </a:r>
            <a:r>
              <a:rPr kumimoji="0" lang="en-US" sz="3200" b="1" i="0" u="none" strike="noStrike" kern="1200" cap="none" spc="2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cherusGrotesqueLight"/>
              </a:rPr>
              <a:t>= 3.3 atm)</a:t>
            </a: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 bwMode="auto">
          <a:xfrm>
            <a:off x="989395" y="5606722"/>
            <a:ext cx="10364405" cy="90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35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35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marR="0" lvl="0" indent="-285750" algn="l" defTabSz="914400" rtl="0" eaLnBrk="0" fontAlgn="base" latinLnBrk="0" hangingPunct="0">
              <a:spcBef>
                <a:spcPct val="20000"/>
              </a:spcBef>
              <a:spcAft>
                <a:spcPts val="125"/>
              </a:spcAft>
              <a:buClr>
                <a:srgbClr val="1B3D6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Higher pressure oscillations at the exit compared to those inside the RDC indicating coupling with the reflected oblique shock wave. 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1087" y="884781"/>
            <a:ext cx="11377255" cy="4590492"/>
            <a:chOff x="377877" y="915856"/>
            <a:chExt cx="11377255" cy="45904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552"/>
            <a:stretch/>
          </p:blipFill>
          <p:spPr>
            <a:xfrm>
              <a:off x="377877" y="915856"/>
              <a:ext cx="11377255" cy="454164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77877" y="4814371"/>
              <a:ext cx="327203" cy="691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FA8778-0D21-E629-8BBF-D0784FE2D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879" y="-157618"/>
            <a:ext cx="2325267" cy="17242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D5F2C24-CC6A-E5CC-B9F1-4A1E3385215E}"/>
                  </a:ext>
                </a:extLst>
              </p14:cNvPr>
              <p14:cNvContentPartPr/>
              <p14:nvPr/>
            </p14:nvContentPartPr>
            <p14:xfrm>
              <a:off x="4860145" y="1042942"/>
              <a:ext cx="1567080" cy="6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D5F2C24-CC6A-E5CC-B9F1-4A1E338521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6505" y="935302"/>
                <a:ext cx="1674720" cy="27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9216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2CDEF-EBF7-A24C-97CC-57BDAB1899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RESENTATION TITLE GOES HERE"/>
          <p:cNvSpPr/>
          <p:nvPr/>
        </p:nvSpPr>
        <p:spPr>
          <a:xfrm>
            <a:off x="-286442" y="165677"/>
            <a:ext cx="9424136" cy="548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Autofit/>
          </a:bodyPr>
          <a:lstStyle>
            <a:lvl1pPr defTabSz="758951">
              <a:lnSpc>
                <a:spcPct val="90000"/>
              </a:lnSpc>
              <a:defRPr sz="5312" spc="265">
                <a:solidFill>
                  <a:schemeClr val="accent5">
                    <a:hueOff val="-15428571"/>
                    <a:satOff val="-30434"/>
                    <a:lumOff val="9019"/>
                  </a:schemeClr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marL="0" marR="0" lvl="0" indent="0" algn="ctr" defTabSz="75895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2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Helvetica" panose="020B0604020202020204" pitchFamily="34" charset="0"/>
                <a:sym typeface="AcherusGrotesqueLight"/>
              </a:rPr>
              <a:t>Combustor Dynamics (</a:t>
            </a:r>
            <a:r>
              <a:rPr kumimoji="0" lang="en-US" sz="3200" b="1" i="0" u="none" strike="noStrike" kern="1200" cap="none" spc="26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Helvetica" panose="020B0604020202020204" pitchFamily="34" charset="0"/>
                <a:sym typeface="AcherusGrotesqueLight"/>
              </a:rPr>
              <a:t>P</a:t>
            </a:r>
            <a:r>
              <a:rPr kumimoji="0" lang="en-US" sz="3200" b="1" i="0" u="none" strike="noStrike" kern="1200" cap="none" spc="265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Helvetica" panose="020B0604020202020204" pitchFamily="34" charset="0"/>
                <a:sym typeface="AcherusGrotesqueLight"/>
              </a:rPr>
              <a:t>exhaust</a:t>
            </a:r>
            <a:r>
              <a:rPr kumimoji="0" lang="en-US" sz="3200" b="1" i="0" u="none" strike="noStrike" kern="1200" cap="none" spc="2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Helvetica" panose="020B0604020202020204" pitchFamily="34" charset="0"/>
                <a:sym typeface="AcherusGrotesqueLight"/>
              </a:rPr>
              <a:t>= 3.3 </a:t>
            </a:r>
            <a:r>
              <a:rPr kumimoji="0" lang="en-US" sz="3200" b="1" i="0" u="none" strike="noStrike" kern="1200" cap="none" spc="26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Helvetica" panose="020B0604020202020204" pitchFamily="34" charset="0"/>
                <a:sym typeface="AcherusGrotesqueLight"/>
              </a:rPr>
              <a:t>atm</a:t>
            </a:r>
            <a:r>
              <a:rPr kumimoji="0" lang="en-US" sz="3200" b="1" i="0" u="none" strike="noStrike" kern="1200" cap="none" spc="26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Helvetica" panose="020B0604020202020204" pitchFamily="34" charset="0"/>
                <a:sym typeface="AcherusGrotesqueLight"/>
              </a:rPr>
              <a:t>)</a:t>
            </a: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 bwMode="auto">
          <a:xfrm>
            <a:off x="131904" y="5676460"/>
            <a:ext cx="5001207" cy="101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35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35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1350"/>
              </a:spcBef>
              <a:spcAft>
                <a:spcPts val="125"/>
              </a:spcAft>
              <a:buClr>
                <a:srgbClr val="1B3D6C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 shift (single, 7.27 kHz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double, 9.8 kHz 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~ 240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5A6A6-64A6-9E75-6A3B-A9E19BB51177}"/>
              </a:ext>
            </a:extLst>
          </p:cNvPr>
          <p:cNvSpPr txBox="1"/>
          <p:nvPr/>
        </p:nvSpPr>
        <p:spPr>
          <a:xfrm>
            <a:off x="5398113" y="5666878"/>
            <a:ext cx="658471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350"/>
              </a:spcBef>
              <a:spcAft>
                <a:spcPts val="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Converging nozzle reduces strength of downstream propagating oblique shock &amp; shields RDC from reflected shock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7F175B-0233-F183-6E8F-5AE4C334085A}"/>
              </a:ext>
            </a:extLst>
          </p:cNvPr>
          <p:cNvGrpSpPr/>
          <p:nvPr/>
        </p:nvGrpSpPr>
        <p:grpSpPr>
          <a:xfrm>
            <a:off x="178553" y="914034"/>
            <a:ext cx="11748975" cy="5066346"/>
            <a:chOff x="178553" y="714344"/>
            <a:chExt cx="11748975" cy="50663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AF1A18-C7E1-B317-A2F7-48EB236CD873}"/>
                </a:ext>
              </a:extLst>
            </p:cNvPr>
            <p:cNvGrpSpPr/>
            <p:nvPr/>
          </p:nvGrpSpPr>
          <p:grpSpPr>
            <a:xfrm>
              <a:off x="209173" y="714344"/>
              <a:ext cx="11718355" cy="5066346"/>
              <a:chOff x="209173" y="714344"/>
              <a:chExt cx="11718355" cy="506634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648"/>
              <a:stretch/>
            </p:blipFill>
            <p:spPr>
              <a:xfrm>
                <a:off x="209173" y="714344"/>
                <a:ext cx="11718355" cy="4631215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ED06678-3D59-75AC-0C5C-556F961890D9}"/>
                  </a:ext>
                </a:extLst>
              </p:cNvPr>
              <p:cNvSpPr/>
              <p:nvPr/>
            </p:nvSpPr>
            <p:spPr>
              <a:xfrm>
                <a:off x="209173" y="4655636"/>
                <a:ext cx="400427" cy="11250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D4F05B-0BCC-9E96-C5EC-58411545DD4B}"/>
                </a:ext>
              </a:extLst>
            </p:cNvPr>
            <p:cNvSpPr txBox="1"/>
            <p:nvPr/>
          </p:nvSpPr>
          <p:spPr>
            <a:xfrm rot="16200000">
              <a:off x="-534879" y="4043065"/>
              <a:ext cx="18885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Pressure, kPa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52E8C4-AF07-CEF6-50FC-7A2DA129B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03"/>
          <a:stretch/>
        </p:blipFill>
        <p:spPr>
          <a:xfrm>
            <a:off x="9982200" y="-157904"/>
            <a:ext cx="2133890" cy="17444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6FA574E-6A62-DEFC-9BD5-D9A04D283DDA}"/>
                  </a:ext>
                </a:extLst>
              </p14:cNvPr>
              <p14:cNvContentPartPr/>
              <p14:nvPr/>
            </p14:nvContentPartPr>
            <p14:xfrm>
              <a:off x="5111756" y="974542"/>
              <a:ext cx="1650240" cy="111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6FA574E-6A62-DEFC-9BD5-D9A04D283D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7756" y="866902"/>
                <a:ext cx="1757880" cy="32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7202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4643" y="1404118"/>
            <a:ext cx="11772373" cy="436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 Ratio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converging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nozzle (from 1.0 to 2.0) at the RDE exit  </a:t>
            </a:r>
          </a:p>
          <a:p>
            <a:pPr marL="685800" lvl="1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Improves pressure gain (or rather reduces pressure loss) in RDC</a:t>
            </a:r>
          </a:p>
          <a:p>
            <a:pPr marL="685800" lvl="1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 oscillations decrease, but still remain at the RDE exit</a:t>
            </a:r>
          </a:p>
          <a:p>
            <a:pPr marL="685800" lvl="1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non-uniformities decrease, but still remain at the RDE exit</a:t>
            </a:r>
          </a:p>
          <a:p>
            <a:pPr marL="685800" lvl="1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Oblique shock-wave is weaker, but shock still remains at RDE exit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not use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even higher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nozzle area ratio ?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	We run into unstable detonation wave modes and shock reflections from the throat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Rapid to gradual (RTG) area profiling alleviates many these challenges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75244" y="281515"/>
            <a:ext cx="3660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Summary, So Far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21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7E208-A0FC-7E0A-F6BA-061F80BB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to Graduate (RTG) Area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CF37C-9F21-A5DC-8BD8-A339E305041F}"/>
              </a:ext>
            </a:extLst>
          </p:cNvPr>
          <p:cNvSpPr txBox="1"/>
          <p:nvPr/>
        </p:nvSpPr>
        <p:spPr>
          <a:xfrm>
            <a:off x="656650" y="1828800"/>
            <a:ext cx="104511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Our group introduced this concept in 2021</a:t>
            </a:r>
          </a:p>
          <a:p>
            <a:endParaRPr lang="en-US" sz="2800" dirty="0"/>
          </a:p>
          <a:p>
            <a:r>
              <a:rPr lang="en-US" sz="2800" dirty="0"/>
              <a:t>Bell, K., Schwer, D.A. and Agrawal, A.K., 2021. Effect of Cross-Sectional Area Profiling on the Performance of Disk Rotating Detonation Combustor. In AIAA SciTech 2021 Forum, </a:t>
            </a:r>
            <a:r>
              <a:rPr lang="en-US" sz="2800" b="1" i="1" dirty="0"/>
              <a:t>AIAA 2021-1252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Bell, K., Schwer, D. and Agrawal, A.K., 2023. Profiling cross-sectional area of a radial rotating detonation combustor to increase pressure gain. </a:t>
            </a:r>
            <a:r>
              <a:rPr lang="en-US" sz="2800" b="1" i="1" dirty="0"/>
              <a:t>Aerospace Science and Technology</a:t>
            </a:r>
            <a:r>
              <a:rPr lang="en-US" sz="2800" dirty="0"/>
              <a:t>, 133, p.108096.</a:t>
            </a:r>
          </a:p>
        </p:txBody>
      </p:sp>
    </p:spTree>
    <p:extLst>
      <p:ext uri="{BB962C8B-B14F-4D97-AF65-F5344CB8AC3E}">
        <p14:creationId xmlns:p14="http://schemas.microsoft.com/office/powerpoint/2010/main" val="1115030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556" b="42874"/>
          <a:stretch/>
        </p:blipFill>
        <p:spPr>
          <a:xfrm>
            <a:off x="71473" y="1205885"/>
            <a:ext cx="12588134" cy="25170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D3AB7A-D208-4EF8-DC14-52EE45669598}"/>
              </a:ext>
            </a:extLst>
          </p:cNvPr>
          <p:cNvSpPr txBox="1">
            <a:spLocks/>
          </p:cNvSpPr>
          <p:nvPr/>
        </p:nvSpPr>
        <p:spPr>
          <a:xfrm>
            <a:off x="2936485" y="242015"/>
            <a:ext cx="5261584" cy="477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RTG Area Profiling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189963" y="3489649"/>
            <a:ext cx="73710" cy="466531"/>
            <a:chOff x="10189963" y="3489649"/>
            <a:chExt cx="73710" cy="466531"/>
          </a:xfrm>
        </p:grpSpPr>
        <p:sp>
          <p:nvSpPr>
            <p:cNvPr id="3" name="Rectangle 2"/>
            <p:cNvSpPr/>
            <p:nvPr/>
          </p:nvSpPr>
          <p:spPr>
            <a:xfrm>
              <a:off x="10189963" y="3489649"/>
              <a:ext cx="73710" cy="46653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0236140" y="3489649"/>
              <a:ext cx="0" cy="466531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933441" y="3489648"/>
            <a:ext cx="73710" cy="466531"/>
            <a:chOff x="10189963" y="3489649"/>
            <a:chExt cx="73710" cy="466531"/>
          </a:xfrm>
        </p:grpSpPr>
        <p:sp>
          <p:nvSpPr>
            <p:cNvPr id="13" name="Rectangle 12"/>
            <p:cNvSpPr/>
            <p:nvPr/>
          </p:nvSpPr>
          <p:spPr>
            <a:xfrm>
              <a:off x="10189963" y="3489649"/>
              <a:ext cx="73710" cy="46653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0236140" y="3489649"/>
              <a:ext cx="0" cy="466531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474933" y="3433663"/>
            <a:ext cx="55986" cy="522516"/>
            <a:chOff x="10189963" y="3489649"/>
            <a:chExt cx="73710" cy="466531"/>
          </a:xfrm>
        </p:grpSpPr>
        <p:sp>
          <p:nvSpPr>
            <p:cNvPr id="16" name="Rectangle 15"/>
            <p:cNvSpPr/>
            <p:nvPr/>
          </p:nvSpPr>
          <p:spPr>
            <a:xfrm>
              <a:off x="10189963" y="3489649"/>
              <a:ext cx="73710" cy="46653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0236140" y="3489649"/>
              <a:ext cx="0" cy="466531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281017" y="3433663"/>
            <a:ext cx="55986" cy="522516"/>
            <a:chOff x="10189963" y="3489649"/>
            <a:chExt cx="73710" cy="466531"/>
          </a:xfrm>
        </p:grpSpPr>
        <p:sp>
          <p:nvSpPr>
            <p:cNvPr id="22" name="Rectangle 21"/>
            <p:cNvSpPr/>
            <p:nvPr/>
          </p:nvSpPr>
          <p:spPr>
            <a:xfrm>
              <a:off x="10189963" y="3489649"/>
              <a:ext cx="73710" cy="46653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0236140" y="3489649"/>
              <a:ext cx="0" cy="466531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9290645" y="3956179"/>
            <a:ext cx="7177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CTAP0</a:t>
            </a:r>
          </a:p>
        </p:txBody>
      </p:sp>
      <p:cxnSp>
        <p:nvCxnSpPr>
          <p:cNvPr id="26" name="Straight Arrow Connector 25"/>
          <p:cNvCxnSpPr>
            <a:stCxn id="24" idx="1"/>
            <a:endCxn id="13" idx="2"/>
          </p:cNvCxnSpPr>
          <p:nvPr/>
        </p:nvCxnSpPr>
        <p:spPr>
          <a:xfrm flipH="1" flipV="1">
            <a:off x="8970296" y="3956179"/>
            <a:ext cx="320349" cy="1692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3"/>
            <a:endCxn id="3" idx="2"/>
          </p:cNvCxnSpPr>
          <p:nvPr/>
        </p:nvCxnSpPr>
        <p:spPr>
          <a:xfrm flipV="1">
            <a:off x="10008406" y="3956180"/>
            <a:ext cx="218412" cy="1692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580979" y="3956179"/>
            <a:ext cx="7177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CTAP0</a:t>
            </a:r>
          </a:p>
        </p:txBody>
      </p:sp>
      <p:cxnSp>
        <p:nvCxnSpPr>
          <p:cNvPr id="39" name="Straight Arrow Connector 38"/>
          <p:cNvCxnSpPr>
            <a:stCxn id="38" idx="1"/>
          </p:cNvCxnSpPr>
          <p:nvPr/>
        </p:nvCxnSpPr>
        <p:spPr>
          <a:xfrm flipH="1" flipV="1">
            <a:off x="3260630" y="3956179"/>
            <a:ext cx="320349" cy="1692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8" idx="3"/>
          </p:cNvCxnSpPr>
          <p:nvPr/>
        </p:nvCxnSpPr>
        <p:spPr>
          <a:xfrm flipV="1">
            <a:off x="4298740" y="3956180"/>
            <a:ext cx="218412" cy="1692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903718" y="4611974"/>
            <a:ext cx="2433285" cy="2108719"/>
            <a:chOff x="5413248" y="4462684"/>
            <a:chExt cx="2433285" cy="210871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"/>
            <a:srcRect l="9736" t="71933" r="77070" b="6712"/>
            <a:stretch/>
          </p:blipFill>
          <p:spPr>
            <a:xfrm>
              <a:off x="5413248" y="4462684"/>
              <a:ext cx="2433285" cy="1807487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6475731" y="5512887"/>
              <a:ext cx="45719" cy="719962"/>
              <a:chOff x="10189963" y="3489649"/>
              <a:chExt cx="73710" cy="466531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10189963" y="3489649"/>
                <a:ext cx="73710" cy="466531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0236140" y="3489649"/>
                <a:ext cx="0" cy="466531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6162569" y="6232849"/>
              <a:ext cx="71776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CTAP0</a:t>
              </a:r>
            </a:p>
          </p:txBody>
        </p:sp>
      </p:grpSp>
      <p:cxnSp>
        <p:nvCxnSpPr>
          <p:cNvPr id="50" name="Straight Connector 49"/>
          <p:cNvCxnSpPr/>
          <p:nvPr/>
        </p:nvCxnSpPr>
        <p:spPr>
          <a:xfrm flipV="1">
            <a:off x="1017037" y="3722913"/>
            <a:ext cx="1519952" cy="889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309010" y="3694921"/>
            <a:ext cx="60703" cy="981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3450322" y="4473924"/>
            <a:ext cx="8527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Rapid decrease in area immediately after detonation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Followed by a gradual change in area towards the throat to increase residence time for subsonic-supersonic flows to mix together, which weakens the oblique shock </a:t>
            </a:r>
          </a:p>
        </p:txBody>
      </p:sp>
    </p:spTree>
    <p:extLst>
      <p:ext uri="{BB962C8B-B14F-4D97-AF65-F5344CB8AC3E}">
        <p14:creationId xmlns:p14="http://schemas.microsoft.com/office/powerpoint/2010/main" val="1910064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D2FD0A-6806-4DD8-BBA4-22CE41706928}"/>
              </a:ext>
            </a:extLst>
          </p:cNvPr>
          <p:cNvSpPr txBox="1"/>
          <p:nvPr/>
        </p:nvSpPr>
        <p:spPr>
          <a:xfrm>
            <a:off x="0" y="977587"/>
            <a:ext cx="7996751" cy="440120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182562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7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182562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7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Objectives</a:t>
            </a:r>
          </a:p>
          <a:p>
            <a:pPr marL="182562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7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68312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7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Employs a 3D non-reacting CFD methodology to perform a design of experiment (DoE) study for optimization.</a:t>
            </a:r>
          </a:p>
          <a:p>
            <a:pPr marL="468312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7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Objective of the design study:</a:t>
            </a:r>
          </a:p>
          <a:p>
            <a:pPr marL="925512" marR="0" lvl="2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7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maximizes pressure gain (EAP)</a:t>
            </a:r>
          </a:p>
          <a:p>
            <a:pPr marL="925512" marR="0" lvl="2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7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minimizes unsteadiness in axial and circumferential velocities.</a:t>
            </a:r>
          </a:p>
          <a:p>
            <a:pPr marL="468312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7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Compare results from 3D reacting simulations between the optimized RTG profile and constant cross-section geometry along with the experimental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3686031" y="645069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5FE01-6268-45CA-95B5-C4AB828495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100" y="1176094"/>
            <a:ext cx="4166900" cy="349787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307191" y="4673969"/>
            <a:ext cx="3602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7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Figure: </a:t>
            </a:r>
            <a:r>
              <a:rPr kumimoji="0" lang="en-US" sz="1400" b="0" i="0" u="none" strike="noStrike" kern="7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3D RTG profile geometry of the RDE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515" y="58205"/>
            <a:ext cx="6147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3D PROFILE OPTIMIZATION APPROACH</a:t>
            </a:r>
          </a:p>
        </p:txBody>
      </p:sp>
    </p:spTree>
    <p:extLst>
      <p:ext uri="{BB962C8B-B14F-4D97-AF65-F5344CB8AC3E}">
        <p14:creationId xmlns:p14="http://schemas.microsoft.com/office/powerpoint/2010/main" val="221178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593571"/>
                  </p:ext>
                </p:extLst>
              </p:nvPr>
            </p:nvGraphicFramePr>
            <p:xfrm>
              <a:off x="7146036" y="1636776"/>
              <a:ext cx="4809744" cy="97878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78992">
                      <a:extLst>
                        <a:ext uri="{9D8B030D-6E8A-4147-A177-3AD203B41FA5}">
                          <a16:colId xmlns:a16="http://schemas.microsoft.com/office/drawing/2014/main" val="1469779296"/>
                        </a:ext>
                      </a:extLst>
                    </a:gridCol>
                    <a:gridCol w="749808">
                      <a:extLst>
                        <a:ext uri="{9D8B030D-6E8A-4147-A177-3AD203B41FA5}">
                          <a16:colId xmlns:a16="http://schemas.microsoft.com/office/drawing/2014/main" val="338728173"/>
                        </a:ext>
                      </a:extLst>
                    </a:gridCol>
                    <a:gridCol w="1040693">
                      <a:extLst>
                        <a:ext uri="{9D8B030D-6E8A-4147-A177-3AD203B41FA5}">
                          <a16:colId xmlns:a16="http://schemas.microsoft.com/office/drawing/2014/main" val="2713094325"/>
                        </a:ext>
                      </a:extLst>
                    </a:gridCol>
                    <a:gridCol w="577795">
                      <a:extLst>
                        <a:ext uri="{9D8B030D-6E8A-4147-A177-3AD203B41FA5}">
                          <a16:colId xmlns:a16="http://schemas.microsoft.com/office/drawing/2014/main" val="1760686356"/>
                        </a:ext>
                      </a:extLst>
                    </a:gridCol>
                    <a:gridCol w="1362456">
                      <a:extLst>
                        <a:ext uri="{9D8B030D-6E8A-4147-A177-3AD203B41FA5}">
                          <a16:colId xmlns:a16="http://schemas.microsoft.com/office/drawing/2014/main" val="900656434"/>
                        </a:ext>
                      </a:extLst>
                    </a:gridCol>
                  </a:tblGrid>
                  <a:tr h="67111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000" i="1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0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𝑡𝑜𝑡𝑎𝑙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kern="700">
                            <a:effectLst/>
                          </a:endParaRPr>
                        </a:p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kern="700">
                              <a:effectLst/>
                            </a:rPr>
                            <a:t>(kg/s)</a:t>
                          </a:r>
                          <a:endParaRPr lang="en-US" sz="2000" kern="7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kern="700">
                              <a:effectLst/>
                            </a:rPr>
                            <a:t>Fuel</a:t>
                          </a:r>
                          <a:endParaRPr lang="en-US" sz="2000" kern="7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2000" i="1" kern="7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0" kern="7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000" i="1" kern="7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kern="7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US" sz="2000" kern="7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2000" kern="700">
                                      <a:effectLst/>
                                      <a:latin typeface="Cambria Math" panose="02040503050406030204" pitchFamily="18" charset="0"/>
                                    </a:rPr>
                                    <m:t>𝑂𝑥</m:t>
                                  </m:r>
                                </m:sup>
                              </m:sSubSup>
                              <m:r>
                                <a:rPr lang="en-US" sz="2000" kern="700">
                                  <a:effectLst/>
                                  <a:latin typeface="Cambria Math" panose="02040503050406030204" pitchFamily="18" charset="0"/>
                                </a:rPr>
                                <m:t> (%</m:t>
                              </m:r>
                            </m:oMath>
                          </a14:m>
                          <a:r>
                            <a:rPr lang="en-US" sz="2000" kern="700" dirty="0">
                              <a:effectLst/>
                            </a:rPr>
                            <a:t>)</a:t>
                          </a:r>
                          <a:endParaRPr lang="en-US" sz="20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kern="700" dirty="0">
                              <a:effectLst/>
                            </a:rPr>
                            <a:t>ϕ</a:t>
                          </a:r>
                          <a:endParaRPr lang="en-US" sz="20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kern="700" dirty="0">
                              <a:effectLst/>
                            </a:rPr>
                            <a:t>A</a:t>
                          </a:r>
                          <a:r>
                            <a:rPr lang="en-US" sz="2000" kern="700" baseline="-25000" dirty="0">
                              <a:effectLst/>
                            </a:rPr>
                            <a:t>c</a:t>
                          </a:r>
                          <a:r>
                            <a:rPr lang="en-US" sz="2000" kern="700" dirty="0">
                              <a:effectLst/>
                            </a:rPr>
                            <a:t>/</a:t>
                          </a:r>
                          <a:r>
                            <a:rPr lang="en-US" sz="2000" kern="700" dirty="0" err="1">
                              <a:effectLst/>
                            </a:rPr>
                            <a:t>A</a:t>
                          </a:r>
                          <a:r>
                            <a:rPr lang="en-US" sz="2000" kern="700" baseline="-25000" dirty="0" err="1">
                              <a:effectLst/>
                            </a:rPr>
                            <a:t>th</a:t>
                          </a:r>
                          <a:endParaRPr lang="en-US" sz="2000" kern="700" baseline="-25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5942900"/>
                      </a:ext>
                    </a:extLst>
                  </a:tr>
                  <a:tr h="30767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kern="700" dirty="0">
                              <a:solidFill>
                                <a:schemeClr val="tx1"/>
                              </a:solidFill>
                              <a:effectLst/>
                            </a:rPr>
                            <a:t>0.32</a:t>
                          </a:r>
                          <a:endParaRPr lang="en-US" sz="2000" kern="7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700">
                              <a:effectLst/>
                            </a:rPr>
                            <a:t>CH</a:t>
                          </a:r>
                          <a:r>
                            <a:rPr lang="en-US" sz="2000" b="1" kern="700" baseline="-25000">
                              <a:effectLst/>
                            </a:rPr>
                            <a:t>4</a:t>
                          </a:r>
                          <a:endParaRPr lang="en-US" sz="2000" b="1" kern="7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700" dirty="0">
                              <a:effectLst/>
                            </a:rPr>
                            <a:t>67</a:t>
                          </a:r>
                          <a:endParaRPr lang="en-US" sz="20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700" dirty="0">
                              <a:effectLst/>
                            </a:rPr>
                            <a:t>1.0</a:t>
                          </a:r>
                          <a:endParaRPr lang="en-US" sz="20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700" dirty="0">
                              <a:effectLst/>
                            </a:rPr>
                            <a:t>1.0-3.0</a:t>
                          </a:r>
                          <a:endParaRPr lang="en-US" sz="20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166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593571"/>
                  </p:ext>
                </p:extLst>
              </p:nvPr>
            </p:nvGraphicFramePr>
            <p:xfrm>
              <a:off x="7146036" y="1636776"/>
              <a:ext cx="4809744" cy="97878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78992">
                      <a:extLst>
                        <a:ext uri="{9D8B030D-6E8A-4147-A177-3AD203B41FA5}">
                          <a16:colId xmlns:a16="http://schemas.microsoft.com/office/drawing/2014/main" val="1469779296"/>
                        </a:ext>
                      </a:extLst>
                    </a:gridCol>
                    <a:gridCol w="749808">
                      <a:extLst>
                        <a:ext uri="{9D8B030D-6E8A-4147-A177-3AD203B41FA5}">
                          <a16:colId xmlns:a16="http://schemas.microsoft.com/office/drawing/2014/main" val="338728173"/>
                        </a:ext>
                      </a:extLst>
                    </a:gridCol>
                    <a:gridCol w="1040693">
                      <a:extLst>
                        <a:ext uri="{9D8B030D-6E8A-4147-A177-3AD203B41FA5}">
                          <a16:colId xmlns:a16="http://schemas.microsoft.com/office/drawing/2014/main" val="2713094325"/>
                        </a:ext>
                      </a:extLst>
                    </a:gridCol>
                    <a:gridCol w="577795">
                      <a:extLst>
                        <a:ext uri="{9D8B030D-6E8A-4147-A177-3AD203B41FA5}">
                          <a16:colId xmlns:a16="http://schemas.microsoft.com/office/drawing/2014/main" val="1760686356"/>
                        </a:ext>
                      </a:extLst>
                    </a:gridCol>
                    <a:gridCol w="1362456">
                      <a:extLst>
                        <a:ext uri="{9D8B030D-6E8A-4147-A177-3AD203B41FA5}">
                          <a16:colId xmlns:a16="http://schemas.microsoft.com/office/drawing/2014/main" val="900656434"/>
                        </a:ext>
                      </a:extLst>
                    </a:gridCol>
                  </a:tblGrid>
                  <a:tr h="671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65" t="-901" r="-348588" b="-67568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kern="700">
                              <a:effectLst/>
                            </a:rPr>
                            <a:t>Fuel</a:t>
                          </a:r>
                          <a:endParaRPr lang="en-US" sz="2000" kern="7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76023" t="-901" r="-188889" b="-67568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kern="700" dirty="0">
                              <a:effectLst/>
                            </a:rPr>
                            <a:t>ϕ</a:t>
                          </a:r>
                          <a:endParaRPr lang="en-US" sz="20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kern="700" dirty="0" smtClean="0">
                              <a:effectLst/>
                            </a:rPr>
                            <a:t>A</a:t>
                          </a:r>
                          <a:r>
                            <a:rPr lang="en-US" sz="2000" kern="700" baseline="-25000" dirty="0" smtClean="0">
                              <a:effectLst/>
                            </a:rPr>
                            <a:t>c</a:t>
                          </a:r>
                          <a:r>
                            <a:rPr lang="en-US" sz="2000" kern="700" dirty="0" smtClean="0">
                              <a:effectLst/>
                            </a:rPr>
                            <a:t>/</a:t>
                          </a:r>
                          <a:r>
                            <a:rPr lang="en-US" sz="2000" kern="700" dirty="0" err="1" smtClean="0">
                              <a:effectLst/>
                            </a:rPr>
                            <a:t>A</a:t>
                          </a:r>
                          <a:r>
                            <a:rPr lang="en-US" sz="2000" kern="700" baseline="-25000" dirty="0" err="1" smtClean="0">
                              <a:effectLst/>
                            </a:rPr>
                            <a:t>th</a:t>
                          </a:r>
                          <a:endParaRPr lang="en-US" sz="2000" kern="700" baseline="-25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5942900"/>
                      </a:ext>
                    </a:extLst>
                  </a:tr>
                  <a:tr h="30767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kern="7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0.32</a:t>
                          </a:r>
                          <a:endParaRPr lang="en-US" sz="2000" kern="7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700">
                              <a:effectLst/>
                            </a:rPr>
                            <a:t>CH</a:t>
                          </a:r>
                          <a:r>
                            <a:rPr lang="en-US" sz="2000" b="1" kern="700" baseline="-25000">
                              <a:effectLst/>
                            </a:rPr>
                            <a:t>4</a:t>
                          </a:r>
                          <a:endParaRPr lang="en-US" sz="2000" b="1" kern="7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700" dirty="0">
                              <a:effectLst/>
                            </a:rPr>
                            <a:t>67</a:t>
                          </a:r>
                          <a:endParaRPr lang="en-US" sz="20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700" dirty="0">
                              <a:effectLst/>
                            </a:rPr>
                            <a:t>1.0</a:t>
                          </a:r>
                          <a:endParaRPr lang="en-US" sz="20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b="1" kern="700" dirty="0" smtClean="0">
                              <a:effectLst/>
                            </a:rPr>
                            <a:t>1.0-3.0</a:t>
                          </a:r>
                          <a:endParaRPr lang="en-US" sz="20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16600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5" name="Group 24"/>
          <p:cNvGrpSpPr/>
          <p:nvPr/>
        </p:nvGrpSpPr>
        <p:grpSpPr>
          <a:xfrm>
            <a:off x="54415" y="774193"/>
            <a:ext cx="7215065" cy="5931984"/>
            <a:chOff x="54415" y="774193"/>
            <a:chExt cx="7215065" cy="59319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/>
            <a:srcRect t="20107"/>
            <a:stretch/>
          </p:blipFill>
          <p:spPr>
            <a:xfrm>
              <a:off x="54415" y="2990088"/>
              <a:ext cx="7215065" cy="371608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t="14799" b="80024"/>
            <a:stretch/>
          </p:blipFill>
          <p:spPr>
            <a:xfrm>
              <a:off x="54415" y="774193"/>
              <a:ext cx="7215065" cy="240791"/>
            </a:xfrm>
            <a:prstGeom prst="rect">
              <a:avLst/>
            </a:prstGeom>
          </p:spPr>
        </p:pic>
      </p:grpSp>
      <p:pic>
        <p:nvPicPr>
          <p:cNvPr id="26" name="RDE Wave Mode AR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9623" t="28057" r="19508" b="18915"/>
          <a:stretch/>
        </p:blipFill>
        <p:spPr>
          <a:xfrm>
            <a:off x="315244" y="1141629"/>
            <a:ext cx="1833596" cy="1784373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F6D3AB7A-D208-4EF8-DC14-52EE45669598}"/>
              </a:ext>
            </a:extLst>
          </p:cNvPr>
          <p:cNvSpPr txBox="1">
            <a:spLocks/>
          </p:cNvSpPr>
          <p:nvPr/>
        </p:nvSpPr>
        <p:spPr>
          <a:xfrm>
            <a:off x="155448" y="91440"/>
            <a:ext cx="9789440" cy="477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Dynamics of Conventional vs RTG Nozzle 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09816" y="3237357"/>
            <a:ext cx="52821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kern="0" dirty="0"/>
              <a:t>Baseline (no profile) shows a stable single wave mode operation.</a:t>
            </a:r>
          </a:p>
          <a:p>
            <a:pPr marL="457200" marR="0" lvl="0" indent="-45720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kern="0" dirty="0">
                <a:solidFill>
                  <a:srgbClr val="FF0000"/>
                </a:solidFill>
              </a:rPr>
              <a:t>Convergent nozzles with area ratio &gt;2.0 show unstable operation</a:t>
            </a:r>
            <a:r>
              <a:rPr lang="en-US" sz="2400" kern="0" dirty="0"/>
              <a:t>, two pairs of counter rotating waves for area ratio 3.0.</a:t>
            </a:r>
          </a:p>
          <a:p>
            <a:pPr marL="457200" marR="0" lvl="0" indent="-45720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RTG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profile (area ratio 2.0-3.0) shows stable RDC operation with two corotating waves (8.4-8.7 kHz)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0" name="RDE Wave Mode RTG2.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22480" t="12697" r="33223" b="29337"/>
          <a:stretch/>
        </p:blipFill>
        <p:spPr>
          <a:xfrm>
            <a:off x="4957312" y="1071714"/>
            <a:ext cx="1864112" cy="1829485"/>
          </a:xfrm>
          <a:prstGeom prst="rect">
            <a:avLst/>
          </a:prstGeom>
        </p:spPr>
      </p:pic>
      <p:pic>
        <p:nvPicPr>
          <p:cNvPr id="29" name="RDE Wave Mode AR3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37830" t="12388" r="20596" b="35124"/>
          <a:stretch/>
        </p:blipFill>
        <p:spPr>
          <a:xfrm>
            <a:off x="2667044" y="1103873"/>
            <a:ext cx="1873410" cy="177393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767073" y="1123341"/>
            <a:ext cx="1645920" cy="1645920"/>
            <a:chOff x="2767073" y="1123341"/>
            <a:chExt cx="1645920" cy="1645920"/>
          </a:xfrm>
        </p:grpSpPr>
        <p:sp>
          <p:nvSpPr>
            <p:cNvPr id="32" name="Oval 31"/>
            <p:cNvSpPr/>
            <p:nvPr/>
          </p:nvSpPr>
          <p:spPr>
            <a:xfrm>
              <a:off x="2767073" y="1123341"/>
              <a:ext cx="1645920" cy="1645920"/>
            </a:xfrm>
            <a:prstGeom prst="ellips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995673" y="1389507"/>
              <a:ext cx="1188720" cy="1188720"/>
            </a:xfrm>
            <a:prstGeom prst="ellips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F6D3AB7A-D208-4EF8-DC14-52EE45669598}"/>
              </a:ext>
            </a:extLst>
          </p:cNvPr>
          <p:cNvSpPr txBox="1">
            <a:spLocks/>
          </p:cNvSpPr>
          <p:nvPr/>
        </p:nvSpPr>
        <p:spPr>
          <a:xfrm>
            <a:off x="8334756" y="1262253"/>
            <a:ext cx="3621024" cy="477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Operating Conditions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F6D3AB7A-D208-4EF8-DC14-52EE45669598}"/>
              </a:ext>
            </a:extLst>
          </p:cNvPr>
          <p:cNvSpPr txBox="1">
            <a:spLocks/>
          </p:cNvSpPr>
          <p:nvPr/>
        </p:nvSpPr>
        <p:spPr>
          <a:xfrm>
            <a:off x="8882634" y="2926002"/>
            <a:ext cx="1696212" cy="477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101171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1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343631"/>
              </p:ext>
            </p:extLst>
          </p:nvPr>
        </p:nvGraphicFramePr>
        <p:xfrm>
          <a:off x="126219" y="1215866"/>
          <a:ext cx="11925595" cy="245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579">
                  <a:extLst>
                    <a:ext uri="{9D8B030D-6E8A-4147-A177-3AD203B41FA5}">
                      <a16:colId xmlns:a16="http://schemas.microsoft.com/office/drawing/2014/main" val="3675544541"/>
                    </a:ext>
                  </a:extLst>
                </a:gridCol>
                <a:gridCol w="1213346">
                  <a:extLst>
                    <a:ext uri="{9D8B030D-6E8A-4147-A177-3AD203B41FA5}">
                      <a16:colId xmlns:a16="http://schemas.microsoft.com/office/drawing/2014/main" val="2190724829"/>
                    </a:ext>
                  </a:extLst>
                </a:gridCol>
                <a:gridCol w="891377">
                  <a:extLst>
                    <a:ext uri="{9D8B030D-6E8A-4147-A177-3AD203B41FA5}">
                      <a16:colId xmlns:a16="http://schemas.microsoft.com/office/drawing/2014/main" val="4181465240"/>
                    </a:ext>
                  </a:extLst>
                </a:gridCol>
                <a:gridCol w="1177643">
                  <a:extLst>
                    <a:ext uri="{9D8B030D-6E8A-4147-A177-3AD203B41FA5}">
                      <a16:colId xmlns:a16="http://schemas.microsoft.com/office/drawing/2014/main" val="1040749782"/>
                    </a:ext>
                  </a:extLst>
                </a:gridCol>
                <a:gridCol w="1281093">
                  <a:extLst>
                    <a:ext uri="{9D8B030D-6E8A-4147-A177-3AD203B41FA5}">
                      <a16:colId xmlns:a16="http://schemas.microsoft.com/office/drawing/2014/main" val="2644787881"/>
                    </a:ext>
                  </a:extLst>
                </a:gridCol>
                <a:gridCol w="1281093">
                  <a:extLst>
                    <a:ext uri="{9D8B030D-6E8A-4147-A177-3AD203B41FA5}">
                      <a16:colId xmlns:a16="http://schemas.microsoft.com/office/drawing/2014/main" val="1927038977"/>
                    </a:ext>
                  </a:extLst>
                </a:gridCol>
                <a:gridCol w="1802295">
                  <a:extLst>
                    <a:ext uri="{9D8B030D-6E8A-4147-A177-3AD203B41FA5}">
                      <a16:colId xmlns:a16="http://schemas.microsoft.com/office/drawing/2014/main" val="3654372929"/>
                    </a:ext>
                  </a:extLst>
                </a:gridCol>
                <a:gridCol w="1182723">
                  <a:extLst>
                    <a:ext uri="{9D8B030D-6E8A-4147-A177-3AD203B41FA5}">
                      <a16:colId xmlns:a16="http://schemas.microsoft.com/office/drawing/2014/main" val="3130338782"/>
                    </a:ext>
                  </a:extLst>
                </a:gridCol>
                <a:gridCol w="1182723">
                  <a:extLst>
                    <a:ext uri="{9D8B030D-6E8A-4147-A177-3AD203B41FA5}">
                      <a16:colId xmlns:a16="http://schemas.microsoft.com/office/drawing/2014/main" val="3875616890"/>
                    </a:ext>
                  </a:extLst>
                </a:gridCol>
                <a:gridCol w="1182723">
                  <a:extLst>
                    <a:ext uri="{9D8B030D-6E8A-4147-A177-3AD203B41FA5}">
                      <a16:colId xmlns:a16="http://schemas.microsoft.com/office/drawing/2014/main" val="2995607142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Profile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r>
                        <a:rPr lang="en-US" sz="2800" baseline="-25000" dirty="0"/>
                        <a:t>ox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P</a:t>
                      </a:r>
                      <a:r>
                        <a:rPr lang="en-US" sz="2800" baseline="-25000" dirty="0" err="1"/>
                        <a:t>fuel</a:t>
                      </a:r>
                      <a:endParaRPr lang="en-US" sz="28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CTAP</a:t>
                      </a:r>
                      <a:r>
                        <a:rPr lang="en-US" sz="2800" baseline="-25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kumimoji="0" lang="el-G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kumimoji="0" lang="en-US" sz="2800" b="1" i="0" u="none" strike="noStrike" kern="1200" cap="none" spc="0" normalizeH="0" baseline="-2500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inj</a:t>
                      </a:r>
                      <a:endParaRPr kumimoji="0" lang="en-US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CTAP</a:t>
                      </a:r>
                      <a:r>
                        <a:rPr lang="en-US" sz="2800" baseline="-25000" dirty="0" err="1"/>
                        <a:t>th</a:t>
                      </a:r>
                      <a:endParaRPr lang="en-US" sz="28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P</a:t>
                      </a:r>
                      <a:r>
                        <a:rPr lang="en-US" sz="2800" baseline="-25000" dirty="0" err="1"/>
                        <a:t>t_th</a:t>
                      </a:r>
                      <a:endParaRPr lang="en-US" sz="28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%PG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%PG</a:t>
                      </a:r>
                      <a:r>
                        <a:rPr lang="en-US" sz="2800" baseline="-25000" dirty="0"/>
                        <a:t>2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5069773"/>
                  </a:ext>
                </a:extLst>
              </a:tr>
              <a:tr h="826541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Nozzle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C00000"/>
                          </a:solidFill>
                        </a:rPr>
                        <a:t>-34.76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-11.1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686417"/>
                  </a:ext>
                </a:extLst>
              </a:tr>
              <a:tr h="826541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RTG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C00000"/>
                          </a:solidFill>
                        </a:rPr>
                        <a:t>-28.44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C00000"/>
                          </a:solidFill>
                        </a:rPr>
                        <a:t>-0.7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6527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6219" y="4091607"/>
                <a:ext cx="4255845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𝐶𝑇𝐴𝑃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19" y="4091607"/>
                <a:ext cx="4255845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03775" y="3721697"/>
            <a:ext cx="325627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Assumption: </a:t>
            </a:r>
            <a:r>
              <a:rPr lang="en-US" sz="2400" dirty="0" err="1">
                <a:solidFill>
                  <a:prstClr val="black"/>
                </a:solidFill>
              </a:rPr>
              <a:t>M</a:t>
            </a:r>
            <a:r>
              <a:rPr lang="en-US" sz="2400" baseline="-25000" dirty="0" err="1">
                <a:solidFill>
                  <a:prstClr val="black"/>
                </a:solidFill>
              </a:rPr>
              <a:t>th</a:t>
            </a:r>
            <a:r>
              <a:rPr lang="en-US" sz="2400" dirty="0">
                <a:solidFill>
                  <a:prstClr val="black"/>
                </a:solidFill>
              </a:rPr>
              <a:t> = 1.0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57281" y="5421501"/>
                <a:ext cx="6586034" cy="930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(0.86∗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𝑜𝑥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0.14∗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𝑓𝑢𝑒𝑙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2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81" y="5421501"/>
                <a:ext cx="6586034" cy="9300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26785" y="4963008"/>
            <a:ext cx="374634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</a:rPr>
              <a:t>Pressure Gain Calculation: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091498" y="5421036"/>
                <a:ext cx="3926331" cy="8123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𝑡h</m:t>
                                    </m:r>
                                  </m:sub>
                                </m:sSub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𝐶𝑇𝐴𝑃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sz="2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  <m:r>
                          <m:rPr>
                            <m:nor/>
                          </m:rPr>
                          <a:rPr lang="en-US" sz="2800" dirty="0"/>
                          <m:t> </m:t>
                        </m:r>
                      </m:e>
                    </m:d>
                  </m:oMath>
                </a14:m>
                <a:r>
                  <a:rPr lang="en-US" sz="2000" dirty="0"/>
                  <a:t>*100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498" y="5421036"/>
                <a:ext cx="3926331" cy="812338"/>
              </a:xfrm>
              <a:prstGeom prst="rect">
                <a:avLst/>
              </a:prstGeom>
              <a:blipFill>
                <a:blip r:embed="rId4"/>
                <a:stretch>
                  <a:fillRect r="-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28292" y="5391768"/>
            <a:ext cx="6586034" cy="10543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24326" y="5391768"/>
            <a:ext cx="4027487" cy="10543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95060" y="722892"/>
            <a:ext cx="3031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in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kPa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775" y="3696663"/>
            <a:ext cx="4321572" cy="11717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470096" y="4072819"/>
                <a:ext cx="6721904" cy="821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𝑖𝑛𝑗</m:t>
                          </m:r>
                        </m:sub>
                      </m:sSub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0.86∗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𝑜𝑥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0.14∗</m:t>
                                      </m:r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𝑓𝑢𝑒𝑙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𝐶𝑇𝐴𝑃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(0.86∗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𝑜𝑥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0.14∗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𝑓𝑢𝑒𝑙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096" y="4072819"/>
                <a:ext cx="6721904" cy="8213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405307" y="3648087"/>
            <a:ext cx="335290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</a:rPr>
              <a:t>Injector Pressure Drop: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45494" y="4075747"/>
            <a:ext cx="6506319" cy="10543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BE6BC1-4746-C8A1-9ED2-AADBD89F6586}"/>
              </a:ext>
            </a:extLst>
          </p:cNvPr>
          <p:cNvSpPr txBox="1">
            <a:spLocks/>
          </p:cNvSpPr>
          <p:nvPr/>
        </p:nvSpPr>
        <p:spPr>
          <a:xfrm>
            <a:off x="173625" y="201742"/>
            <a:ext cx="8399642" cy="477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RDC Performance of Conventional vs RTG Nozzles  </a:t>
            </a:r>
          </a:p>
        </p:txBody>
      </p:sp>
    </p:spTree>
    <p:extLst>
      <p:ext uri="{BB962C8B-B14F-4D97-AF65-F5344CB8AC3E}">
        <p14:creationId xmlns:p14="http://schemas.microsoft.com/office/powerpoint/2010/main" val="280192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43D1AC-BD61-4AE2-AF22-2B6AD1C5E087}"/>
              </a:ext>
            </a:extLst>
          </p:cNvPr>
          <p:cNvSpPr txBox="1"/>
          <p:nvPr/>
        </p:nvSpPr>
        <p:spPr>
          <a:xfrm>
            <a:off x="4369481" y="1672901"/>
            <a:ext cx="723932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Integrate rotating detonation combustor (RDC) with turbine inlet to extract maximum work in power generating gas turbines.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 that 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turbines are designed to operate with relatively small pressure, temperature, and flow fluctuations at the inlet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3D93F-FB29-B321-9863-0562F6050F25}"/>
              </a:ext>
            </a:extLst>
          </p:cNvPr>
          <p:cNvGrpSpPr/>
          <p:nvPr/>
        </p:nvGrpSpPr>
        <p:grpSpPr>
          <a:xfrm>
            <a:off x="515687" y="843178"/>
            <a:ext cx="3301473" cy="5465569"/>
            <a:chOff x="141335" y="112885"/>
            <a:chExt cx="3301473" cy="54655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5D83407-83D3-4AA8-B052-C367A7D7D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5883" b="16332"/>
            <a:stretch/>
          </p:blipFill>
          <p:spPr>
            <a:xfrm>
              <a:off x="141335" y="112885"/>
              <a:ext cx="3301473" cy="5465569"/>
            </a:xfrm>
            <a:prstGeom prst="rect">
              <a:avLst/>
            </a:prstGeom>
          </p:spPr>
        </p:pic>
        <p:sp>
          <p:nvSpPr>
            <p:cNvPr id="3" name="Explosion: 8 Points 2">
              <a:extLst>
                <a:ext uri="{FF2B5EF4-FFF2-40B4-BE49-F238E27FC236}">
                  <a16:creationId xmlns:a16="http://schemas.microsoft.com/office/drawing/2014/main" id="{08A973B5-3106-4A7B-9944-8DFED5181107}"/>
                </a:ext>
              </a:extLst>
            </p:cNvPr>
            <p:cNvSpPr/>
            <p:nvPr/>
          </p:nvSpPr>
          <p:spPr>
            <a:xfrm>
              <a:off x="1497983" y="5165843"/>
              <a:ext cx="228599" cy="31432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Explosion: 8 Points 5">
              <a:extLst>
                <a:ext uri="{FF2B5EF4-FFF2-40B4-BE49-F238E27FC236}">
                  <a16:creationId xmlns:a16="http://schemas.microsoft.com/office/drawing/2014/main" id="{04CB62B9-783B-4FB3-961E-CFEFB2D5CE41}"/>
                </a:ext>
              </a:extLst>
            </p:cNvPr>
            <p:cNvSpPr/>
            <p:nvPr/>
          </p:nvSpPr>
          <p:spPr>
            <a:xfrm>
              <a:off x="2515681" y="5165843"/>
              <a:ext cx="228599" cy="31432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D58F35D-9FCF-52D4-CA3F-04EB98CA933F}"/>
              </a:ext>
            </a:extLst>
          </p:cNvPr>
          <p:cNvSpPr/>
          <p:nvPr/>
        </p:nvSpPr>
        <p:spPr>
          <a:xfrm>
            <a:off x="3550333" y="303500"/>
            <a:ext cx="3625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Project Objective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670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682861"/>
            <a:ext cx="9919370" cy="51269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CADE808-5632-BB1D-CA1C-A0DFE63B6284}"/>
              </a:ext>
            </a:extLst>
          </p:cNvPr>
          <p:cNvGrpSpPr/>
          <p:nvPr/>
        </p:nvGrpSpPr>
        <p:grpSpPr>
          <a:xfrm>
            <a:off x="3850509" y="3094"/>
            <a:ext cx="2332205" cy="2112401"/>
            <a:chOff x="90955" y="2642479"/>
            <a:chExt cx="2332205" cy="21124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03D64BC-2681-A0BF-7861-74377A4A235F}"/>
                </a:ext>
              </a:extLst>
            </p:cNvPr>
            <p:cNvGrpSpPr/>
            <p:nvPr/>
          </p:nvGrpSpPr>
          <p:grpSpPr>
            <a:xfrm>
              <a:off x="90955" y="2642479"/>
              <a:ext cx="2332205" cy="2112401"/>
              <a:chOff x="164107" y="2395591"/>
              <a:chExt cx="2532888" cy="227699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4673A15-2372-520F-0106-E8AC0A1F5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119" r="46063" b="27618"/>
              <a:stretch/>
            </p:blipFill>
            <p:spPr>
              <a:xfrm>
                <a:off x="164107" y="2395591"/>
                <a:ext cx="2532888" cy="2276993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21B624-90A6-D827-1CAD-C6BD2D81A7C5}"/>
                  </a:ext>
                </a:extLst>
              </p:cNvPr>
              <p:cNvSpPr/>
              <p:nvPr/>
            </p:nvSpPr>
            <p:spPr>
              <a:xfrm>
                <a:off x="164107" y="4206240"/>
                <a:ext cx="466829" cy="402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Down Arrow 1">
              <a:extLst>
                <a:ext uri="{FF2B5EF4-FFF2-40B4-BE49-F238E27FC236}">
                  <a16:creationId xmlns:a16="http://schemas.microsoft.com/office/drawing/2014/main" id="{1C8490A6-0700-F977-3377-1B87D561C4EF}"/>
                </a:ext>
              </a:extLst>
            </p:cNvPr>
            <p:cNvSpPr/>
            <p:nvPr/>
          </p:nvSpPr>
          <p:spPr>
            <a:xfrm flipV="1">
              <a:off x="1660848" y="3974842"/>
              <a:ext cx="130629" cy="375397"/>
            </a:xfrm>
            <a:prstGeom prst="down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33FC99-A7BC-AC6F-2E93-CAE0B65CE02E}"/>
              </a:ext>
            </a:extLst>
          </p:cNvPr>
          <p:cNvGrpSpPr/>
          <p:nvPr/>
        </p:nvGrpSpPr>
        <p:grpSpPr>
          <a:xfrm>
            <a:off x="7738642" y="0"/>
            <a:ext cx="2334970" cy="2115495"/>
            <a:chOff x="110827" y="3650773"/>
            <a:chExt cx="2334970" cy="21154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4BCF90-01EE-CE84-36C1-35118C191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827" y="3650773"/>
              <a:ext cx="2334970" cy="21154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A9C781-4D00-1DA1-334C-982A01702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1214" t="2285" b="4416"/>
            <a:stretch/>
          </p:blipFill>
          <p:spPr>
            <a:xfrm>
              <a:off x="1653288" y="3794761"/>
              <a:ext cx="430401" cy="1188720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639D8065-92E2-A375-BC45-DD1157B1DB8B}"/>
              </a:ext>
            </a:extLst>
          </p:cNvPr>
          <p:cNvSpPr txBox="1">
            <a:spLocks/>
          </p:cNvSpPr>
          <p:nvPr/>
        </p:nvSpPr>
        <p:spPr>
          <a:xfrm>
            <a:off x="3031509" y="1688202"/>
            <a:ext cx="1210056" cy="477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Nozzle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05527D-7A00-DD11-99CC-49108252CBE7}"/>
              </a:ext>
            </a:extLst>
          </p:cNvPr>
          <p:cNvSpPr txBox="1">
            <a:spLocks/>
          </p:cNvSpPr>
          <p:nvPr/>
        </p:nvSpPr>
        <p:spPr>
          <a:xfrm>
            <a:off x="7330333" y="1638143"/>
            <a:ext cx="844548" cy="477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RTG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E9E5FBF-0D4C-5443-6223-4A50FF916486}"/>
              </a:ext>
            </a:extLst>
          </p:cNvPr>
          <p:cNvSpPr txBox="1">
            <a:spLocks/>
          </p:cNvSpPr>
          <p:nvPr/>
        </p:nvSpPr>
        <p:spPr>
          <a:xfrm>
            <a:off x="147520" y="143988"/>
            <a:ext cx="3148002" cy="1727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Oscillations of Conventional vs RTG Nozzle 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898962-CB5D-54B5-0D1F-75714B1517B6}"/>
              </a:ext>
            </a:extLst>
          </p:cNvPr>
          <p:cNvSpPr txBox="1"/>
          <p:nvPr/>
        </p:nvSpPr>
        <p:spPr>
          <a:xfrm>
            <a:off x="260950" y="3024938"/>
            <a:ext cx="162921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RTG provides more uniform pressure at the throat </a:t>
            </a:r>
          </a:p>
        </p:txBody>
      </p:sp>
    </p:spTree>
    <p:extLst>
      <p:ext uri="{BB962C8B-B14F-4D97-AF65-F5344CB8AC3E}">
        <p14:creationId xmlns:p14="http://schemas.microsoft.com/office/powerpoint/2010/main" val="1814821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3855" y="2472139"/>
            <a:ext cx="11828398" cy="4109357"/>
            <a:chOff x="245414" y="2039517"/>
            <a:chExt cx="10591905" cy="32117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13575" y="3966488"/>
              <a:ext cx="2523744" cy="1284815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45414" y="2039517"/>
              <a:ext cx="7933839" cy="3095510"/>
              <a:chOff x="441357" y="761224"/>
              <a:chExt cx="11513103" cy="493265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79058" y="761224"/>
                <a:ext cx="3657600" cy="186205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9058" y="3831824"/>
                <a:ext cx="3657600" cy="186205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35238" y="835867"/>
                <a:ext cx="3657600" cy="186205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96860" y="3831824"/>
                <a:ext cx="3657600" cy="186205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357" y="835867"/>
                <a:ext cx="3657600" cy="1862051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1357" y="3831825"/>
                <a:ext cx="3657600" cy="1862050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3575" y="2083127"/>
              <a:ext cx="2523744" cy="1284815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4833851" y="1037797"/>
            <a:ext cx="3084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Convergent Nozzle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51182" y="4180783"/>
            <a:ext cx="949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01238" y="1554491"/>
            <a:ext cx="1242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2.0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966145" y="1522989"/>
            <a:ext cx="1242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2.5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058087" y="1549095"/>
            <a:ext cx="1242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3.0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267332" y="1522989"/>
            <a:ext cx="1242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4.0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728AC-EE21-FC03-3A31-A0299BF1FD8E}"/>
              </a:ext>
            </a:extLst>
          </p:cNvPr>
          <p:cNvSpPr txBox="1">
            <a:spLocks/>
          </p:cNvSpPr>
          <p:nvPr/>
        </p:nvSpPr>
        <p:spPr>
          <a:xfrm>
            <a:off x="226752" y="126675"/>
            <a:ext cx="9706601" cy="9879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Pressure Oscillations at the Throat for Conventional vs RTG Nozzle 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93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048" y="1268835"/>
            <a:ext cx="106131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As AR increases </a:t>
            </a:r>
            <a:r>
              <a:rPr lang="en-US" sz="2800" dirty="0">
                <a:solidFill>
                  <a:srgbClr val="C00000"/>
                </a:solidFill>
              </a:rPr>
              <a:t>above 2.0</a:t>
            </a:r>
            <a:r>
              <a:rPr lang="en-US" sz="2800" dirty="0"/>
              <a:t>, RDC with convergent nozzle demonstrates </a:t>
            </a:r>
            <a:r>
              <a:rPr lang="en-US" sz="2800" i="1" dirty="0">
                <a:solidFill>
                  <a:srgbClr val="C00000"/>
                </a:solidFill>
              </a:rPr>
              <a:t>unstable wave mode. </a:t>
            </a:r>
            <a:endParaRPr lang="en-US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RDC with RTG profile showed </a:t>
            </a:r>
            <a:r>
              <a:rPr lang="en-US" sz="2800" dirty="0">
                <a:solidFill>
                  <a:srgbClr val="FF0000"/>
                </a:solidFill>
              </a:rPr>
              <a:t>stable two wave mode </a:t>
            </a:r>
            <a:r>
              <a:rPr lang="en-US" sz="2800" dirty="0"/>
              <a:t>at higher ARs. </a:t>
            </a:r>
          </a:p>
          <a:p>
            <a:pPr algn="just"/>
            <a:endParaRPr lang="en-US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For a specific AR, RDC with RTG nozzle provides higher performance (pressure gain) compared to an equivalent conventional nozzle.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Pressure fluctuations at the throat </a:t>
            </a:r>
            <a:r>
              <a:rPr lang="en-US" sz="2800" dirty="0">
                <a:solidFill>
                  <a:srgbClr val="FF0000"/>
                </a:solidFill>
              </a:rPr>
              <a:t>reduce significantly </a:t>
            </a:r>
            <a:r>
              <a:rPr lang="en-US" sz="2800" dirty="0"/>
              <a:t>with the RTG nozzle, indicating improved uniformity of the flow leaving the RDC.</a:t>
            </a:r>
          </a:p>
          <a:p>
            <a:pPr algn="just"/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471911" y="202550"/>
            <a:ext cx="5595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Benefits of RTG Area Profile </a:t>
            </a:r>
          </a:p>
        </p:txBody>
      </p:sp>
    </p:spTree>
    <p:extLst>
      <p:ext uri="{BB962C8B-B14F-4D97-AF65-F5344CB8AC3E}">
        <p14:creationId xmlns:p14="http://schemas.microsoft.com/office/powerpoint/2010/main" val="3551944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368940" y="234591"/>
            <a:ext cx="741911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Pushing RTG Nozzle Further to AR5.0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671562" y="1751213"/>
            <a:ext cx="6878111" cy="3633596"/>
            <a:chOff x="4990428" y="1676569"/>
            <a:chExt cx="6878111" cy="3633596"/>
          </a:xfrm>
        </p:grpSpPr>
        <p:grpSp>
          <p:nvGrpSpPr>
            <p:cNvPr id="10" name="Group 9"/>
            <p:cNvGrpSpPr/>
            <p:nvPr/>
          </p:nvGrpSpPr>
          <p:grpSpPr>
            <a:xfrm>
              <a:off x="6578082" y="2103842"/>
              <a:ext cx="5290457" cy="3206323"/>
              <a:chOff x="6410131" y="1833255"/>
              <a:chExt cx="5290457" cy="320632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10131" y="1833255"/>
                <a:ext cx="4670554" cy="261793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17617" t="73356" r="62171"/>
              <a:stretch/>
            </p:blipFill>
            <p:spPr>
              <a:xfrm>
                <a:off x="6428792" y="4397548"/>
                <a:ext cx="1017033" cy="632699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68030" t="73754"/>
              <a:stretch/>
            </p:blipFill>
            <p:spPr>
              <a:xfrm>
                <a:off x="10011747" y="4394718"/>
                <a:ext cx="1688841" cy="64486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/>
              <a:srcRect l="72847" t="73052" r="16116" b="9755"/>
              <a:stretch/>
            </p:blipFill>
            <p:spPr>
              <a:xfrm>
                <a:off x="7445825" y="4385387"/>
                <a:ext cx="2565921" cy="654191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4990428" y="1866122"/>
              <a:ext cx="2674647" cy="2174033"/>
              <a:chOff x="4990428" y="1866122"/>
              <a:chExt cx="2674647" cy="217403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47367" t="39843" b="45312"/>
              <a:stretch/>
            </p:blipFill>
            <p:spPr>
              <a:xfrm>
                <a:off x="6626167" y="2779402"/>
                <a:ext cx="1033773" cy="17373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47367" t="39843" b="45312"/>
              <a:stretch/>
            </p:blipFill>
            <p:spPr>
              <a:xfrm>
                <a:off x="6631302" y="3700798"/>
                <a:ext cx="1033773" cy="17373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/>
              <a:srcRect l="47367" t="39843" b="45312"/>
              <a:stretch/>
            </p:blipFill>
            <p:spPr>
              <a:xfrm>
                <a:off x="6626167" y="2138234"/>
                <a:ext cx="1033773" cy="17373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r="52953"/>
              <a:stretch/>
            </p:blipFill>
            <p:spPr>
              <a:xfrm>
                <a:off x="4990428" y="1866122"/>
                <a:ext cx="1559173" cy="2174033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8031242" y="1676569"/>
              <a:ext cx="17309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RTG AR5.0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62230" y="1143952"/>
            <a:ext cx="60741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Experiments performed for:</a:t>
            </a:r>
          </a:p>
          <a:p>
            <a:pPr algn="just"/>
            <a:endParaRPr lang="en-US" sz="28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Varying mass flow rate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0.5, 0.7, 1.0 </a:t>
            </a:r>
            <a:r>
              <a:rPr lang="en-US" sz="2800" dirty="0" err="1"/>
              <a:t>lbm</a:t>
            </a:r>
            <a:r>
              <a:rPr lang="en-US" sz="2800" dirty="0"/>
              <a:t>/s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Equivalence ratio = 1.0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% O2 = 66.67%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Varying oxygen content in oxidizer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66.67%, 75%, and 85%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0.7 </a:t>
            </a:r>
            <a:r>
              <a:rPr lang="en-US" sz="2800" dirty="0" err="1"/>
              <a:t>lbm</a:t>
            </a:r>
            <a:r>
              <a:rPr lang="en-US" sz="2800" dirty="0"/>
              <a:t>/s </a:t>
            </a:r>
          </a:p>
          <a:p>
            <a:pPr lvl="2" algn="just"/>
            <a:r>
              <a:rPr lang="en-US" sz="2800" dirty="0"/>
              <a:t>Equivalence ratio = 1.0</a:t>
            </a:r>
          </a:p>
          <a:p>
            <a:pPr lvl="2"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4180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210" t="69600" r="32586" b="18862"/>
          <a:stretch/>
        </p:blipFill>
        <p:spPr>
          <a:xfrm>
            <a:off x="3995884" y="326555"/>
            <a:ext cx="4602873" cy="86231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11430" y="995402"/>
            <a:ext cx="11474005" cy="3460248"/>
            <a:chOff x="111430" y="995402"/>
            <a:chExt cx="11474005" cy="3460248"/>
          </a:xfrm>
        </p:grpSpPr>
        <p:grpSp>
          <p:nvGrpSpPr>
            <p:cNvPr id="15" name="Group 14"/>
            <p:cNvGrpSpPr/>
            <p:nvPr/>
          </p:nvGrpSpPr>
          <p:grpSpPr>
            <a:xfrm>
              <a:off x="2056228" y="995402"/>
              <a:ext cx="8158724" cy="396886"/>
              <a:chOff x="2043136" y="1496044"/>
              <a:chExt cx="8158724" cy="39688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043136" y="1496044"/>
                <a:ext cx="8819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66.67%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792315" y="1523598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75% 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9614840" y="1500079"/>
                <a:ext cx="5870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85%</a:t>
                </a: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17269" t="4304" r="7577"/>
            <a:stretch/>
          </p:blipFill>
          <p:spPr>
            <a:xfrm>
              <a:off x="8106868" y="1291826"/>
              <a:ext cx="3478567" cy="31638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17268" t="4496" r="7440"/>
            <a:stretch/>
          </p:blipFill>
          <p:spPr>
            <a:xfrm>
              <a:off x="4470453" y="1291826"/>
              <a:ext cx="3491920" cy="31638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t="4214" r="7010"/>
            <a:stretch/>
          </p:blipFill>
          <p:spPr>
            <a:xfrm>
              <a:off x="111430" y="1291826"/>
              <a:ext cx="4299198" cy="316319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955847" y="4455018"/>
            <a:ext cx="3048000" cy="2286000"/>
            <a:chOff x="955847" y="4455018"/>
            <a:chExt cx="3048000" cy="2286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847" y="4455018"/>
              <a:ext cx="3048000" cy="2286000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>
            <a:xfrm flipH="1" flipV="1">
              <a:off x="2234519" y="4751442"/>
              <a:ext cx="236184" cy="2320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181937" y="4921605"/>
              <a:ext cx="880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7.4 kHz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55123" y="4430870"/>
            <a:ext cx="3048000" cy="2286000"/>
            <a:chOff x="4555123" y="4430870"/>
            <a:chExt cx="3048000" cy="2286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5123" y="4430870"/>
              <a:ext cx="3048000" cy="2286000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H="1" flipV="1">
              <a:off x="5903709" y="4751442"/>
              <a:ext cx="236184" cy="2320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851127" y="4921605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8 kHz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154399" y="4430870"/>
            <a:ext cx="3048000" cy="2286000"/>
            <a:chOff x="8154399" y="4430870"/>
            <a:chExt cx="3048000" cy="22860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54399" y="4430870"/>
              <a:ext cx="3048000" cy="2286000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>
            <a:xfrm flipH="1" flipV="1">
              <a:off x="9565098" y="4751442"/>
              <a:ext cx="236184" cy="2320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9512516" y="4921605"/>
              <a:ext cx="880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8.5 kHz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B794DC0-8E3B-668C-356D-AC2C246E1E84}"/>
              </a:ext>
            </a:extLst>
          </p:cNvPr>
          <p:cNvSpPr txBox="1"/>
          <p:nvPr/>
        </p:nvSpPr>
        <p:spPr>
          <a:xfrm>
            <a:off x="111430" y="-13173"/>
            <a:ext cx="7320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O2 Variation: Operation of RDC with RTG Profile</a:t>
            </a:r>
          </a:p>
        </p:txBody>
      </p:sp>
    </p:spTree>
    <p:extLst>
      <p:ext uri="{BB962C8B-B14F-4D97-AF65-F5344CB8AC3E}">
        <p14:creationId xmlns:p14="http://schemas.microsoft.com/office/powerpoint/2010/main" val="12607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585572"/>
              </p:ext>
            </p:extLst>
          </p:nvPr>
        </p:nvGraphicFramePr>
        <p:xfrm>
          <a:off x="126219" y="1215866"/>
          <a:ext cx="11891610" cy="3277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826">
                  <a:extLst>
                    <a:ext uri="{9D8B030D-6E8A-4147-A177-3AD203B41FA5}">
                      <a16:colId xmlns:a16="http://schemas.microsoft.com/office/drawing/2014/main" val="3675544541"/>
                    </a:ext>
                  </a:extLst>
                </a:gridCol>
                <a:gridCol w="1515496">
                  <a:extLst>
                    <a:ext uri="{9D8B030D-6E8A-4147-A177-3AD203B41FA5}">
                      <a16:colId xmlns:a16="http://schemas.microsoft.com/office/drawing/2014/main" val="2190724829"/>
                    </a:ext>
                  </a:extLst>
                </a:gridCol>
                <a:gridCol w="1189161">
                  <a:extLst>
                    <a:ext uri="{9D8B030D-6E8A-4147-A177-3AD203B41FA5}">
                      <a16:colId xmlns:a16="http://schemas.microsoft.com/office/drawing/2014/main" val="4181465240"/>
                    </a:ext>
                  </a:extLst>
                </a:gridCol>
                <a:gridCol w="1189161">
                  <a:extLst>
                    <a:ext uri="{9D8B030D-6E8A-4147-A177-3AD203B41FA5}">
                      <a16:colId xmlns:a16="http://schemas.microsoft.com/office/drawing/2014/main" val="1040749782"/>
                    </a:ext>
                  </a:extLst>
                </a:gridCol>
                <a:gridCol w="1189161">
                  <a:extLst>
                    <a:ext uri="{9D8B030D-6E8A-4147-A177-3AD203B41FA5}">
                      <a16:colId xmlns:a16="http://schemas.microsoft.com/office/drawing/2014/main" val="2644787881"/>
                    </a:ext>
                  </a:extLst>
                </a:gridCol>
                <a:gridCol w="1189161">
                  <a:extLst>
                    <a:ext uri="{9D8B030D-6E8A-4147-A177-3AD203B41FA5}">
                      <a16:colId xmlns:a16="http://schemas.microsoft.com/office/drawing/2014/main" val="1522267143"/>
                    </a:ext>
                  </a:extLst>
                </a:gridCol>
                <a:gridCol w="1189161">
                  <a:extLst>
                    <a:ext uri="{9D8B030D-6E8A-4147-A177-3AD203B41FA5}">
                      <a16:colId xmlns:a16="http://schemas.microsoft.com/office/drawing/2014/main" val="3654372929"/>
                    </a:ext>
                  </a:extLst>
                </a:gridCol>
                <a:gridCol w="1189161">
                  <a:extLst>
                    <a:ext uri="{9D8B030D-6E8A-4147-A177-3AD203B41FA5}">
                      <a16:colId xmlns:a16="http://schemas.microsoft.com/office/drawing/2014/main" val="3130338782"/>
                    </a:ext>
                  </a:extLst>
                </a:gridCol>
                <a:gridCol w="1189161">
                  <a:extLst>
                    <a:ext uri="{9D8B030D-6E8A-4147-A177-3AD203B41FA5}">
                      <a16:colId xmlns:a16="http://schemas.microsoft.com/office/drawing/2014/main" val="3875616890"/>
                    </a:ext>
                  </a:extLst>
                </a:gridCol>
                <a:gridCol w="1189161">
                  <a:extLst>
                    <a:ext uri="{9D8B030D-6E8A-4147-A177-3AD203B41FA5}">
                      <a16:colId xmlns:a16="http://schemas.microsoft.com/office/drawing/2014/main" val="2995607142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% O2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P</a:t>
                      </a:r>
                      <a:r>
                        <a:rPr lang="en-US" sz="2800" baseline="-25000" dirty="0" err="1"/>
                        <a:t>fuel</a:t>
                      </a:r>
                      <a:endParaRPr lang="en-US" sz="28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r>
                        <a:rPr lang="en-US" sz="2800" baseline="-25000" dirty="0"/>
                        <a:t>ox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CTAP</a:t>
                      </a:r>
                      <a:r>
                        <a:rPr lang="en-US" sz="2800" baseline="-250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kumimoji="0" lang="el-G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n-US" sz="2800" b="1" i="0" u="none" strike="noStrike" kern="1200" cap="none" spc="0" normalizeH="0" baseline="-2500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inj</a:t>
                      </a:r>
                      <a:endParaRPr kumimoji="0" lang="en-US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CTAP</a:t>
                      </a:r>
                      <a:r>
                        <a:rPr lang="en-US" sz="2800" baseline="-25000" dirty="0" err="1"/>
                        <a:t>th</a:t>
                      </a:r>
                      <a:endParaRPr lang="en-US" sz="28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P</a:t>
                      </a:r>
                      <a:r>
                        <a:rPr lang="en-US" sz="2800" baseline="-25000" dirty="0" err="1"/>
                        <a:t>t_th</a:t>
                      </a:r>
                      <a:endParaRPr lang="en-US" sz="28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%PG</a:t>
                      </a:r>
                      <a:r>
                        <a:rPr lang="en-US" sz="2800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%PG</a:t>
                      </a:r>
                      <a:r>
                        <a:rPr lang="en-US" sz="2800" baseline="-25000" dirty="0"/>
                        <a:t>2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5069773"/>
                  </a:ext>
                </a:extLst>
              </a:tr>
              <a:tr h="826541"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66.67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10.9%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-11.8%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-0.2%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686417"/>
                  </a:ext>
                </a:extLst>
              </a:tr>
              <a:tr h="826541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10.5%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-9.5%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0.81%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652731"/>
                  </a:ext>
                </a:extLst>
              </a:tr>
              <a:tr h="826541">
                <a:tc v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85.0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10.6%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-9.0%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0.85%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9853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6D90EA3-1AD3-4435-A1C1-8E63269691FA}"/>
              </a:ext>
            </a:extLst>
          </p:cNvPr>
          <p:cNvSpPr txBox="1"/>
          <p:nvPr/>
        </p:nvSpPr>
        <p:spPr>
          <a:xfrm>
            <a:off x="126222" y="104191"/>
            <a:ext cx="9428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RDC Performance Summary: Flow Rate Variation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57281" y="5421501"/>
                <a:ext cx="6480043" cy="930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%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_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𝑡h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𝑜𝑥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𝑜𝑥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𝑓𝑢𝑒𝑙</m:t>
                                      </m:r>
                                    </m:sub>
                                  </m:s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∗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𝑓𝑢𝑒𝑙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  <m:r>
                            <a:rPr kumimoji="0" lang="en-US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∗100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81" y="5421501"/>
                <a:ext cx="6480043" cy="9300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65033" y="4963008"/>
            <a:ext cx="366985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 Gain Calculation: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091498" y="5421036"/>
                <a:ext cx="3926331" cy="8123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%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𝐺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𝑃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𝑡h</m:t>
                                    </m:r>
                                  </m:sub>
                                </m:sSub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𝐶𝑇𝐴𝑃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−1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 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*100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498" y="5421036"/>
                <a:ext cx="3926331" cy="812338"/>
              </a:xfrm>
              <a:prstGeom prst="rect">
                <a:avLst/>
              </a:prstGeom>
              <a:blipFill>
                <a:blip r:embed="rId3"/>
                <a:stretch>
                  <a:fillRect r="-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28292" y="5391768"/>
            <a:ext cx="6586034" cy="10543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24326" y="5391768"/>
            <a:ext cx="4027487" cy="10543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95060" y="722892"/>
            <a:ext cx="3031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Pressure 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kPa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334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5744" y="930683"/>
            <a:ext cx="3317461" cy="5775381"/>
            <a:chOff x="3185249" y="-374948"/>
            <a:chExt cx="4274821" cy="72902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5249" y="-374948"/>
              <a:ext cx="4274820" cy="21762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5250" y="2050593"/>
              <a:ext cx="4274820" cy="21762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5249" y="4739064"/>
              <a:ext cx="4274820" cy="217627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969367" y="930683"/>
            <a:ext cx="3550011" cy="5813079"/>
            <a:chOff x="4262901" y="357370"/>
            <a:chExt cx="3771900" cy="620330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2707" y="357370"/>
              <a:ext cx="3592286" cy="1828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2515" y="2378634"/>
              <a:ext cx="3592286" cy="1828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2901" y="4640438"/>
              <a:ext cx="3771900" cy="192024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8187172" y="930683"/>
            <a:ext cx="3592286" cy="5855410"/>
            <a:chOff x="8187172" y="744070"/>
            <a:chExt cx="3592286" cy="585541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7172" y="4770680"/>
              <a:ext cx="3592286" cy="1828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87172" y="2703534"/>
              <a:ext cx="3592286" cy="1828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87172" y="744070"/>
              <a:ext cx="3592286" cy="1828800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5406931" y="1013850"/>
            <a:ext cx="8439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PCBth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40670" y="2914135"/>
            <a:ext cx="8439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PCB3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40670" y="4599110"/>
            <a:ext cx="84392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PCB2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61762" y="621273"/>
            <a:ext cx="881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66.67%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10941" y="648827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75%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33466" y="625308"/>
            <a:ext cx="58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EF247-8148-4DD7-6BAB-C4053A5A92CB}"/>
              </a:ext>
            </a:extLst>
          </p:cNvPr>
          <p:cNvSpPr txBox="1"/>
          <p:nvPr/>
        </p:nvSpPr>
        <p:spPr>
          <a:xfrm>
            <a:off x="275744" y="88245"/>
            <a:ext cx="7320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O2 Variation: Operation of RDC with RTG Profile</a:t>
            </a:r>
          </a:p>
        </p:txBody>
      </p:sp>
    </p:spTree>
    <p:extLst>
      <p:ext uri="{BB962C8B-B14F-4D97-AF65-F5344CB8AC3E}">
        <p14:creationId xmlns:p14="http://schemas.microsoft.com/office/powerpoint/2010/main" val="272031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6177" y="1164134"/>
            <a:ext cx="1129035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Successful RDC operation requires an integrated approach considering both injectors and downstream components.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RTG nozzle is superior to conventional nozzle for RDC applications. It provides residence time needed to decelerate supersonic flow and accelerate subsonic flow in the combustor channel.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RDC can be operated with very high area ratio RTG nozzle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RTG nozzle eliminates integration problems of RDCs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Increased pressure gain, stable wave modes, no shock reflections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Highly unform exit flow without oblique shock wave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/>
              <a:t>Next question: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800" dirty="0"/>
              <a:t>Can we increase the number of waves to further increase the pressure gain?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886" y="214824"/>
            <a:ext cx="4069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2830155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41FFAA-0B83-A2D8-900C-9EB2F9EDB89C}"/>
              </a:ext>
            </a:extLst>
          </p:cNvPr>
          <p:cNvSpPr/>
          <p:nvPr/>
        </p:nvSpPr>
        <p:spPr>
          <a:xfrm>
            <a:off x="494934" y="1102985"/>
            <a:ext cx="10649700" cy="446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Large pressure drop across the injector (</a:t>
            </a:r>
            <a:r>
              <a:rPr lang="en-US" sz="2400" dirty="0">
                <a:solidFill>
                  <a:srgbClr val="C00000"/>
                </a:solidFill>
              </a:rPr>
              <a:t>60%</a:t>
            </a:r>
            <a:r>
              <a:rPr lang="en-US" sz="2400" dirty="0"/>
              <a:t>)  		 </a:t>
            </a:r>
            <a:r>
              <a:rPr lang="en-US" sz="2400" dirty="0">
                <a:highlight>
                  <a:srgbClr val="FFFF00"/>
                </a:highlight>
              </a:rPr>
              <a:t>RTG 5.0: about 10%</a:t>
            </a:r>
          </a:p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Substantial pressure drop across the combustor (</a:t>
            </a:r>
            <a:r>
              <a:rPr lang="en-US" sz="2400" dirty="0">
                <a:solidFill>
                  <a:srgbClr val="C00000"/>
                </a:solidFill>
              </a:rPr>
              <a:t>2-19%</a:t>
            </a:r>
            <a:r>
              <a:rPr lang="en-US" sz="2400" dirty="0"/>
              <a:t>).  </a:t>
            </a:r>
            <a:r>
              <a:rPr lang="en-US" sz="2400" dirty="0">
                <a:highlight>
                  <a:srgbClr val="FFFF00"/>
                </a:highlight>
              </a:rPr>
              <a:t>RTG 5.0: slight gain</a:t>
            </a:r>
          </a:p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Pressure oscillations (at 6.3 kHz) remain at the RDC exit	</a:t>
            </a:r>
            <a:r>
              <a:rPr lang="en-US" sz="2400" dirty="0">
                <a:highlight>
                  <a:srgbClr val="FFFF00"/>
                </a:highlight>
              </a:rPr>
              <a:t>RTG5.0: No more</a:t>
            </a:r>
          </a:p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Unsteady and spatially non-uniform (hydrodynamically and thermally) RDE exit flow with high periodicity. 					</a:t>
            </a:r>
            <a:r>
              <a:rPr lang="en-US" sz="2400" dirty="0">
                <a:highlight>
                  <a:srgbClr val="FFFF00"/>
                </a:highlight>
              </a:rPr>
              <a:t>RTG5.0: Likely no more</a:t>
            </a:r>
          </a:p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RDC exit flow contains oblique shock wave. 		</a:t>
            </a:r>
            <a:r>
              <a:rPr lang="en-US" sz="2400" dirty="0">
                <a:highlight>
                  <a:srgbClr val="FFFF00"/>
                </a:highlight>
              </a:rPr>
              <a:t>RTG5.0: No more</a:t>
            </a:r>
          </a:p>
          <a:p>
            <a:pPr marL="22860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Oblique shock wave – turbine hardware interactions create complex flow structures, including reflected shock waves affecting upstream detonation itself. 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sz="2400" dirty="0"/>
              <a:t>								</a:t>
            </a:r>
            <a:r>
              <a:rPr lang="en-US" sz="2400" dirty="0">
                <a:highlight>
                  <a:srgbClr val="FFFF00"/>
                </a:highlight>
              </a:rPr>
              <a:t>RTG5.0: Likely no more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956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97BC1-0AE2-4BBF-8DCC-C991870C1F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03" y="917169"/>
            <a:ext cx="7544746" cy="5150424"/>
          </a:xfrm>
          <a:prstGeom prst="rect">
            <a:avLst/>
          </a:prstGeom>
        </p:spPr>
      </p:pic>
      <p:sp>
        <p:nvSpPr>
          <p:cNvPr id="13" name="Title 9"/>
          <p:cNvSpPr txBox="1">
            <a:spLocks/>
          </p:cNvSpPr>
          <p:nvPr/>
        </p:nvSpPr>
        <p:spPr>
          <a:xfrm>
            <a:off x="94593" y="20788"/>
            <a:ext cx="8973065" cy="6406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Reactant Supply System and Annular RDE Test Stand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74079" y="6165955"/>
            <a:ext cx="6939280" cy="745913"/>
            <a:chOff x="950143" y="6222757"/>
            <a:chExt cx="6939280" cy="745913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95CB045A-9AAA-449B-8C29-2A15DE6BD3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0143" y="6222757"/>
              <a:ext cx="6939280" cy="74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B3D6C"/>
                </a:buClr>
                <a:buFont typeface="Wingdings" charset="2"/>
                <a:buChar char="Ø"/>
                <a:defRPr sz="24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1pPr>
              <a:lvl2pPr marL="6858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B3D6C"/>
                </a:buClr>
                <a:buFont typeface="Wingdings" charset="2"/>
                <a:buChar char="Ø"/>
                <a:defRPr sz="21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2pPr>
              <a:lvl3pPr marL="9715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B3D6C"/>
                </a:buClr>
                <a:buFont typeface="Wingdings" charset="2"/>
                <a:buChar char="Ø"/>
                <a:defRPr sz="18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3pPr>
              <a:lvl4pPr marL="13144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B3D6C"/>
                </a:buClr>
                <a:buFont typeface="Wingdings" charset="2"/>
                <a:buChar char="Ø"/>
                <a:defRPr sz="15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4pPr>
              <a:lvl5pPr marL="16573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B3D6C"/>
                </a:buClr>
                <a:buFont typeface="Wingdings" charset="2"/>
                <a:buChar char="Ø"/>
                <a:defRPr sz="150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defRPr>
              </a:lvl5pPr>
              <a:lvl6pPr marL="1885950" indent="-17145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80" charset="0"/>
                <a:buChar char="•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228850" indent="-17145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80" charset="0"/>
                <a:buChar char="•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571750" indent="-17145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80" charset="0"/>
                <a:buChar char="•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914650" indent="-17145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80" charset="0"/>
                <a:buChar char="•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1B3D6C"/>
                </a:buClr>
                <a:buSzTx/>
                <a:buFont typeface="Wingdings" charset="2"/>
                <a:buChar char="Ø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cs typeface="Helvetica" charset="0"/>
                </a:rPr>
                <a:t>Wave Speed ≈ 2000 m/s, Max Flow Velocity &gt; 1000 m/s 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1B3D6C"/>
                </a:buClr>
                <a:buSzTx/>
                <a:buFont typeface="Wingdings" charset="2"/>
                <a:buChar char="Ø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cs typeface="Helvetica" charset="0"/>
                </a:rPr>
                <a:t>10 cm Diameter RDC              Power Output: Up to 10 MW</a:t>
              </a:r>
            </a:p>
            <a:p>
              <a:pPr marL="457189" marR="0" lvl="1" indent="-304792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1B3D6C"/>
                </a:buClr>
                <a:buSzTx/>
                <a:buFont typeface="Wingdings" charset="2"/>
                <a:buChar char="Ø"/>
                <a:tabLst/>
                <a:defRPr/>
              </a:pPr>
              <a:endPara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cs typeface="Helvetica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3BB7EB4-0088-4589-8B37-0BEFF7A225A1}"/>
                </a:ext>
              </a:extLst>
            </p:cNvPr>
            <p:cNvCxnSpPr>
              <a:cxnSpLocks/>
            </p:cNvCxnSpPr>
            <p:nvPr/>
          </p:nvCxnSpPr>
          <p:spPr>
            <a:xfrm>
              <a:off x="5556611" y="6419482"/>
              <a:ext cx="529323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628D005-EAA4-3B92-ED51-C5DC7A2D0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559" y="1045939"/>
            <a:ext cx="3670110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07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xial and Circ Velocity 2D Contour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7386" y="4148669"/>
            <a:ext cx="3533912" cy="26504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79" y="0"/>
            <a:ext cx="3988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 Challenges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RDE Wave Mode AR1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9623" t="28057" r="19508" b="18915"/>
          <a:stretch/>
        </p:blipFill>
        <p:spPr>
          <a:xfrm>
            <a:off x="756614" y="3912632"/>
            <a:ext cx="2716296" cy="2643377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3872943" y="188514"/>
            <a:ext cx="5648250" cy="3592167"/>
            <a:chOff x="213860" y="3055639"/>
            <a:chExt cx="5648250" cy="3592167"/>
          </a:xfrm>
        </p:grpSpPr>
        <p:grpSp>
          <p:nvGrpSpPr>
            <p:cNvPr id="72" name="Group 71"/>
            <p:cNvGrpSpPr/>
            <p:nvPr/>
          </p:nvGrpSpPr>
          <p:grpSpPr>
            <a:xfrm>
              <a:off x="213860" y="3055639"/>
              <a:ext cx="5648250" cy="3592167"/>
              <a:chOff x="213860" y="3055639"/>
              <a:chExt cx="5648250" cy="3592167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/>
              <a:srcRect l="18559"/>
              <a:stretch/>
            </p:blipFill>
            <p:spPr>
              <a:xfrm>
                <a:off x="3404611" y="3055639"/>
                <a:ext cx="2457499" cy="1536192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5349" y="4646066"/>
                <a:ext cx="2304003" cy="1937457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3860" y="3056792"/>
                <a:ext cx="3017520" cy="1536192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1004" y="4633834"/>
                <a:ext cx="2291588" cy="2013972"/>
              </a:xfrm>
              <a:prstGeom prst="rect">
                <a:avLst/>
              </a:prstGeom>
            </p:spPr>
          </p:pic>
        </p:grpSp>
        <p:cxnSp>
          <p:nvCxnSpPr>
            <p:cNvPr id="76" name="Straight Arrow Connector 75"/>
            <p:cNvCxnSpPr/>
            <p:nvPr/>
          </p:nvCxnSpPr>
          <p:spPr>
            <a:xfrm flipH="1" flipV="1">
              <a:off x="1427544" y="4995742"/>
              <a:ext cx="320040" cy="3017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448066" y="5245463"/>
              <a:ext cx="880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6.3 kHz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 flipV="1">
              <a:off x="4213416" y="5047773"/>
              <a:ext cx="320040" cy="3017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4233938" y="5297494"/>
              <a:ext cx="880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6.3 kHz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2" name="Table 8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9571642"/>
                  </p:ext>
                </p:extLst>
              </p:nvPr>
            </p:nvGraphicFramePr>
            <p:xfrm>
              <a:off x="247440" y="3020541"/>
              <a:ext cx="3656330" cy="79055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945092">
                      <a:extLst>
                        <a:ext uri="{9D8B030D-6E8A-4147-A177-3AD203B41FA5}">
                          <a16:colId xmlns:a16="http://schemas.microsoft.com/office/drawing/2014/main" val="1469779296"/>
                        </a:ext>
                      </a:extLst>
                    </a:gridCol>
                    <a:gridCol w="850583">
                      <a:extLst>
                        <a:ext uri="{9D8B030D-6E8A-4147-A177-3AD203B41FA5}">
                          <a16:colId xmlns:a16="http://schemas.microsoft.com/office/drawing/2014/main" val="2713094325"/>
                        </a:ext>
                      </a:extLst>
                    </a:gridCol>
                    <a:gridCol w="460733">
                      <a:extLst>
                        <a:ext uri="{9D8B030D-6E8A-4147-A177-3AD203B41FA5}">
                          <a16:colId xmlns:a16="http://schemas.microsoft.com/office/drawing/2014/main" val="1760686356"/>
                        </a:ext>
                      </a:extLst>
                    </a:gridCol>
                    <a:gridCol w="699961">
                      <a:extLst>
                        <a:ext uri="{9D8B030D-6E8A-4147-A177-3AD203B41FA5}">
                          <a16:colId xmlns:a16="http://schemas.microsoft.com/office/drawing/2014/main" val="900656434"/>
                        </a:ext>
                      </a:extLst>
                    </a:gridCol>
                    <a:gridCol w="699961">
                      <a:extLst>
                        <a:ext uri="{9D8B030D-6E8A-4147-A177-3AD203B41FA5}">
                          <a16:colId xmlns:a16="http://schemas.microsoft.com/office/drawing/2014/main" val="834628782"/>
                        </a:ext>
                      </a:extLst>
                    </a:gridCol>
                  </a:tblGrid>
                  <a:tr h="54205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1600" i="1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𝑡𝑜𝑡𝑎𝑙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kern="700" dirty="0">
                            <a:effectLst/>
                          </a:endParaRPr>
                        </a:p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effectLst/>
                            </a:rPr>
                            <a:t>(kg/s)</a:t>
                          </a:r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kern="7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0" kern="7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600" i="1" kern="7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kern="7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US" sz="1600" kern="7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1600" kern="700">
                                      <a:effectLst/>
                                      <a:latin typeface="Cambria Math" panose="02040503050406030204" pitchFamily="18" charset="0"/>
                                    </a:rPr>
                                    <m:t>𝑂𝑥</m:t>
                                  </m:r>
                                </m:sup>
                              </m:sSubSup>
                              <m:r>
                                <a:rPr lang="en-US" sz="1600" kern="700">
                                  <a:effectLst/>
                                  <a:latin typeface="Cambria Math" panose="02040503050406030204" pitchFamily="18" charset="0"/>
                                </a:rPr>
                                <m:t> (%</m:t>
                              </m:r>
                            </m:oMath>
                          </a14:m>
                          <a:r>
                            <a:rPr lang="en-US" sz="1600" kern="700" dirty="0">
                              <a:effectLst/>
                            </a:rPr>
                            <a:t>)</a:t>
                          </a:r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effectLst/>
                            </a:rPr>
                            <a:t>ER</a:t>
                          </a:r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effectLst/>
                            </a:rPr>
                            <a:t>A</a:t>
                          </a:r>
                          <a:r>
                            <a:rPr lang="en-US" sz="1600" kern="700" baseline="-25000" dirty="0">
                              <a:effectLst/>
                            </a:rPr>
                            <a:t>c</a:t>
                          </a:r>
                          <a:r>
                            <a:rPr lang="en-US" sz="1600" kern="700" dirty="0">
                              <a:effectLst/>
                            </a:rPr>
                            <a:t>/</a:t>
                          </a:r>
                          <a:r>
                            <a:rPr lang="en-US" sz="1600" kern="700" dirty="0" err="1">
                              <a:effectLst/>
                            </a:rPr>
                            <a:t>A</a:t>
                          </a:r>
                          <a:r>
                            <a:rPr lang="en-US" sz="1600" kern="700" baseline="-25000" dirty="0" err="1">
                              <a:effectLst/>
                            </a:rPr>
                            <a:t>inj</a:t>
                          </a:r>
                          <a:endParaRPr lang="en-US" sz="1600" kern="700" baseline="-25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effectLst/>
                            </a:rPr>
                            <a:t>A</a:t>
                          </a:r>
                          <a:r>
                            <a:rPr lang="en-US" sz="1600" kern="700" baseline="-25000" dirty="0">
                              <a:effectLst/>
                            </a:rPr>
                            <a:t>c</a:t>
                          </a:r>
                          <a:r>
                            <a:rPr lang="en-US" sz="1600" kern="700" dirty="0">
                              <a:effectLst/>
                            </a:rPr>
                            <a:t>/</a:t>
                          </a:r>
                          <a:r>
                            <a:rPr lang="en-US" sz="1600" kern="700" dirty="0" err="1">
                              <a:effectLst/>
                            </a:rPr>
                            <a:t>A</a:t>
                          </a:r>
                          <a:r>
                            <a:rPr lang="en-US" sz="1600" kern="700" baseline="-25000" dirty="0" err="1">
                              <a:effectLst/>
                            </a:rPr>
                            <a:t>th</a:t>
                          </a:r>
                          <a:endParaRPr lang="en-US" sz="1600" kern="700" baseline="-25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5942900"/>
                      </a:ext>
                    </a:extLst>
                  </a:tr>
                  <a:tr h="24850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solidFill>
                                <a:schemeClr val="tx1"/>
                              </a:solidFill>
                              <a:effectLst/>
                            </a:rPr>
                            <a:t>0.32</a:t>
                          </a:r>
                          <a:endParaRPr lang="en-US" sz="1600" kern="7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67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1.0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10.5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1.0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166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2" name="Table 8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9571642"/>
                  </p:ext>
                </p:extLst>
              </p:nvPr>
            </p:nvGraphicFramePr>
            <p:xfrm>
              <a:off x="247440" y="3020541"/>
              <a:ext cx="3656330" cy="79055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945092">
                      <a:extLst>
                        <a:ext uri="{9D8B030D-6E8A-4147-A177-3AD203B41FA5}">
                          <a16:colId xmlns:a16="http://schemas.microsoft.com/office/drawing/2014/main" val="1469779296"/>
                        </a:ext>
                      </a:extLst>
                    </a:gridCol>
                    <a:gridCol w="850583">
                      <a:extLst>
                        <a:ext uri="{9D8B030D-6E8A-4147-A177-3AD203B41FA5}">
                          <a16:colId xmlns:a16="http://schemas.microsoft.com/office/drawing/2014/main" val="2713094325"/>
                        </a:ext>
                      </a:extLst>
                    </a:gridCol>
                    <a:gridCol w="460733">
                      <a:extLst>
                        <a:ext uri="{9D8B030D-6E8A-4147-A177-3AD203B41FA5}">
                          <a16:colId xmlns:a16="http://schemas.microsoft.com/office/drawing/2014/main" val="1760686356"/>
                        </a:ext>
                      </a:extLst>
                    </a:gridCol>
                    <a:gridCol w="699961">
                      <a:extLst>
                        <a:ext uri="{9D8B030D-6E8A-4147-A177-3AD203B41FA5}">
                          <a16:colId xmlns:a16="http://schemas.microsoft.com/office/drawing/2014/main" val="900656434"/>
                        </a:ext>
                      </a:extLst>
                    </a:gridCol>
                    <a:gridCol w="699961">
                      <a:extLst>
                        <a:ext uri="{9D8B030D-6E8A-4147-A177-3AD203B41FA5}">
                          <a16:colId xmlns:a16="http://schemas.microsoft.com/office/drawing/2014/main" val="834628782"/>
                        </a:ext>
                      </a:extLst>
                    </a:gridCol>
                  </a:tblGrid>
                  <a:tr h="5420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645" t="-1111" r="-290323" b="-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11429" t="-1111" r="-221429" b="-66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effectLst/>
                            </a:rPr>
                            <a:t>ER</a:t>
                          </a:r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effectLst/>
                            </a:rPr>
                            <a:t>A</a:t>
                          </a:r>
                          <a:r>
                            <a:rPr lang="en-US" sz="1600" kern="700" baseline="-25000" dirty="0">
                              <a:effectLst/>
                            </a:rPr>
                            <a:t>c</a:t>
                          </a:r>
                          <a:r>
                            <a:rPr lang="en-US" sz="1600" kern="700" dirty="0">
                              <a:effectLst/>
                            </a:rPr>
                            <a:t>/</a:t>
                          </a:r>
                          <a:r>
                            <a:rPr lang="en-US" sz="1600" kern="700" dirty="0" err="1">
                              <a:effectLst/>
                            </a:rPr>
                            <a:t>A</a:t>
                          </a:r>
                          <a:r>
                            <a:rPr lang="en-US" sz="1600" kern="700" baseline="-25000" dirty="0" err="1">
                              <a:effectLst/>
                            </a:rPr>
                            <a:t>inj</a:t>
                          </a:r>
                          <a:endParaRPr lang="en-US" sz="1600" kern="700" baseline="-25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effectLst/>
                            </a:rPr>
                            <a:t>A</a:t>
                          </a:r>
                          <a:r>
                            <a:rPr lang="en-US" sz="1600" kern="700" baseline="-25000" dirty="0">
                              <a:effectLst/>
                            </a:rPr>
                            <a:t>c</a:t>
                          </a:r>
                          <a:r>
                            <a:rPr lang="en-US" sz="1600" kern="700" dirty="0">
                              <a:effectLst/>
                            </a:rPr>
                            <a:t>/</a:t>
                          </a:r>
                          <a:r>
                            <a:rPr lang="en-US" sz="1600" kern="700" dirty="0" err="1">
                              <a:effectLst/>
                            </a:rPr>
                            <a:t>A</a:t>
                          </a:r>
                          <a:r>
                            <a:rPr lang="en-US" sz="1600" kern="700" baseline="-25000" dirty="0" err="1">
                              <a:effectLst/>
                            </a:rPr>
                            <a:t>th</a:t>
                          </a:r>
                          <a:endParaRPr lang="en-US" sz="1600" kern="700" baseline="-25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5942900"/>
                      </a:ext>
                    </a:extLst>
                  </a:tr>
                  <a:tr h="24850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solidFill>
                                <a:schemeClr val="tx1"/>
                              </a:solidFill>
                              <a:effectLst/>
                            </a:rPr>
                            <a:t>0.32</a:t>
                          </a:r>
                          <a:endParaRPr lang="en-US" sz="1600" kern="7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67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1.0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10.5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1.0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166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7" name="Rectangle 86"/>
          <p:cNvSpPr/>
          <p:nvPr/>
        </p:nvSpPr>
        <p:spPr>
          <a:xfrm>
            <a:off x="756614" y="2664391"/>
            <a:ext cx="2211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Operating Conditions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132745" y="668948"/>
            <a:ext cx="3658605" cy="2111516"/>
            <a:chOff x="93229" y="624835"/>
            <a:chExt cx="3658605" cy="2111516"/>
          </a:xfrm>
        </p:grpSpPr>
        <p:grpSp>
          <p:nvGrpSpPr>
            <p:cNvPr id="61" name="Group 60"/>
            <p:cNvGrpSpPr/>
            <p:nvPr/>
          </p:nvGrpSpPr>
          <p:grpSpPr>
            <a:xfrm>
              <a:off x="93229" y="624835"/>
              <a:ext cx="3658605" cy="2111516"/>
              <a:chOff x="93229" y="1236854"/>
              <a:chExt cx="3658605" cy="2111516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3"/>
              <a:srcRect l="9425" r="1971"/>
              <a:stretch/>
            </p:blipFill>
            <p:spPr>
              <a:xfrm>
                <a:off x="168272" y="1236854"/>
                <a:ext cx="3583562" cy="2111516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93229" y="2551176"/>
                <a:ext cx="382259" cy="2834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03468" y="1940442"/>
                  <a:ext cx="5062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𝑷</m:t>
                            </m:r>
                          </m:e>
                          <m:sub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𝒐𝒙</m:t>
                            </m:r>
                          </m:sub>
                        </m:sSub>
                      </m:oMath>
                    </m:oMathPara>
                  </a14:m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68" y="1940442"/>
                  <a:ext cx="506292" cy="30777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1606402" y="1923467"/>
                  <a:ext cx="634533" cy="328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𝑷</m:t>
                            </m:r>
                          </m:e>
                          <m:sub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𝒇𝒖𝒆𝒍</m:t>
                            </m:r>
                          </m:sub>
                        </m:sSub>
                      </m:oMath>
                    </m:oMathPara>
                  </a14:m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6402" y="1923467"/>
                  <a:ext cx="634533" cy="328167"/>
                </a:xfrm>
                <a:prstGeom prst="rect">
                  <a:avLst/>
                </a:prstGeom>
                <a:blipFill>
                  <a:blip r:embed="rId20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5" name="Rectangle 94"/>
          <p:cNvSpPr/>
          <p:nvPr/>
        </p:nvSpPr>
        <p:spPr>
          <a:xfrm>
            <a:off x="4061614" y="3907919"/>
            <a:ext cx="40687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kHz PIV, Region of Interest: RDC Exit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889516" y="6429305"/>
            <a:ext cx="22549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Speed Video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44DB6A-1A65-9BC9-257F-8AD96C54BE3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7303" r="48103" b="50000"/>
          <a:stretch/>
        </p:blipFill>
        <p:spPr>
          <a:xfrm>
            <a:off x="8130386" y="4181636"/>
            <a:ext cx="3152191" cy="2429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BA0114-B9FF-6C09-15B9-38CFCB53EFE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38747" y="1248623"/>
            <a:ext cx="3081026" cy="28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4" name="Table 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5275902"/>
                  </p:ext>
                </p:extLst>
              </p:nvPr>
            </p:nvGraphicFramePr>
            <p:xfrm>
              <a:off x="139815" y="4723923"/>
              <a:ext cx="3728267" cy="70891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73580">
                      <a:extLst>
                        <a:ext uri="{9D8B030D-6E8A-4147-A177-3AD203B41FA5}">
                          <a16:colId xmlns:a16="http://schemas.microsoft.com/office/drawing/2014/main" val="1469779296"/>
                        </a:ext>
                      </a:extLst>
                    </a:gridCol>
                    <a:gridCol w="541185">
                      <a:extLst>
                        <a:ext uri="{9D8B030D-6E8A-4147-A177-3AD203B41FA5}">
                          <a16:colId xmlns:a16="http://schemas.microsoft.com/office/drawing/2014/main" val="338728173"/>
                        </a:ext>
                      </a:extLst>
                    </a:gridCol>
                    <a:gridCol w="706293">
                      <a:extLst>
                        <a:ext uri="{9D8B030D-6E8A-4147-A177-3AD203B41FA5}">
                          <a16:colId xmlns:a16="http://schemas.microsoft.com/office/drawing/2014/main" val="2713094325"/>
                        </a:ext>
                      </a:extLst>
                    </a:gridCol>
                    <a:gridCol w="577876">
                      <a:extLst>
                        <a:ext uri="{9D8B030D-6E8A-4147-A177-3AD203B41FA5}">
                          <a16:colId xmlns:a16="http://schemas.microsoft.com/office/drawing/2014/main" val="2672661311"/>
                        </a:ext>
                      </a:extLst>
                    </a:gridCol>
                    <a:gridCol w="816364">
                      <a:extLst>
                        <a:ext uri="{9D8B030D-6E8A-4147-A177-3AD203B41FA5}">
                          <a16:colId xmlns:a16="http://schemas.microsoft.com/office/drawing/2014/main" val="76752051"/>
                        </a:ext>
                      </a:extLst>
                    </a:gridCol>
                    <a:gridCol w="512969">
                      <a:extLst>
                        <a:ext uri="{9D8B030D-6E8A-4147-A177-3AD203B41FA5}">
                          <a16:colId xmlns:a16="http://schemas.microsoft.com/office/drawing/2014/main" val="1875717937"/>
                        </a:ext>
                      </a:extLst>
                    </a:gridCol>
                  </a:tblGrid>
                  <a:tr h="4396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600" b="1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𝒐𝒙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600" b="1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𝒇𝒖𝒆𝒍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𝑪𝑻𝑨𝑷</m:t>
                                    </m:r>
                                  </m:e>
                                  <m:sub>
                                    <m:r>
                                      <a:rPr lang="en-US" sz="1600" b="1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kern="700" smtClean="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1600" b="1" i="1" kern="7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kern="7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b="1" i="1" kern="7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𝑖𝑛𝑗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1" i="1" kern="700" dirty="0">
                            <a:solidFill>
                              <a:schemeClr val="lt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𝑪𝑻𝑨𝑷</m:t>
                                    </m:r>
                                  </m:e>
                                  <m:sub>
                                    <m:r>
                                      <a:rPr lang="en-US" sz="1600" b="1" i="1" kern="7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𝒕𝒉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i="1" kern="700" dirty="0">
                              <a:solidFill>
                                <a:schemeClr val="lt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lang="en-US" sz="1600" b="1" i="1" kern="700" baseline="-25000" dirty="0">
                              <a:solidFill>
                                <a:schemeClr val="lt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t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5942900"/>
                      </a:ext>
                    </a:extLst>
                  </a:tr>
                  <a:tr h="26927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530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680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220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330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117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209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166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4" name="Table 8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5275902"/>
                  </p:ext>
                </p:extLst>
              </p:nvPr>
            </p:nvGraphicFramePr>
            <p:xfrm>
              <a:off x="139815" y="4723923"/>
              <a:ext cx="3728267" cy="70891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73580">
                      <a:extLst>
                        <a:ext uri="{9D8B030D-6E8A-4147-A177-3AD203B41FA5}">
                          <a16:colId xmlns:a16="http://schemas.microsoft.com/office/drawing/2014/main" val="1469779296"/>
                        </a:ext>
                      </a:extLst>
                    </a:gridCol>
                    <a:gridCol w="541185">
                      <a:extLst>
                        <a:ext uri="{9D8B030D-6E8A-4147-A177-3AD203B41FA5}">
                          <a16:colId xmlns:a16="http://schemas.microsoft.com/office/drawing/2014/main" val="338728173"/>
                        </a:ext>
                      </a:extLst>
                    </a:gridCol>
                    <a:gridCol w="706293">
                      <a:extLst>
                        <a:ext uri="{9D8B030D-6E8A-4147-A177-3AD203B41FA5}">
                          <a16:colId xmlns:a16="http://schemas.microsoft.com/office/drawing/2014/main" val="2713094325"/>
                        </a:ext>
                      </a:extLst>
                    </a:gridCol>
                    <a:gridCol w="577876">
                      <a:extLst>
                        <a:ext uri="{9D8B030D-6E8A-4147-A177-3AD203B41FA5}">
                          <a16:colId xmlns:a16="http://schemas.microsoft.com/office/drawing/2014/main" val="2672661311"/>
                        </a:ext>
                      </a:extLst>
                    </a:gridCol>
                    <a:gridCol w="816364">
                      <a:extLst>
                        <a:ext uri="{9D8B030D-6E8A-4147-A177-3AD203B41FA5}">
                          <a16:colId xmlns:a16="http://schemas.microsoft.com/office/drawing/2014/main" val="76752051"/>
                        </a:ext>
                      </a:extLst>
                    </a:gridCol>
                    <a:gridCol w="512969">
                      <a:extLst>
                        <a:ext uri="{9D8B030D-6E8A-4147-A177-3AD203B41FA5}">
                          <a16:colId xmlns:a16="http://schemas.microsoft.com/office/drawing/2014/main" val="1875717937"/>
                        </a:ext>
                      </a:extLst>
                    </a:gridCol>
                  </a:tblGrid>
                  <a:tr h="43963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64" t="-1370" r="-556383" b="-86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6742" t="-1370" r="-487640" b="-86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58621" t="-1370" r="-274138" b="-86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5789" t="-1370" r="-234737" b="-86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2593" t="-1370" r="-65185" b="-86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i="1" kern="700" dirty="0">
                              <a:solidFill>
                                <a:schemeClr val="lt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lang="en-US" sz="1600" b="1" i="1" kern="700" baseline="-25000" dirty="0">
                              <a:solidFill>
                                <a:schemeClr val="lt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t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5942900"/>
                      </a:ext>
                    </a:extLst>
                  </a:tr>
                  <a:tr h="26927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530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680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220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330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117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209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11660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5" name="Table 8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6470450"/>
                  </p:ext>
                </p:extLst>
              </p:nvPr>
            </p:nvGraphicFramePr>
            <p:xfrm>
              <a:off x="168272" y="3133104"/>
              <a:ext cx="3728267" cy="810453"/>
            </p:xfrm>
            <a:graphic>
              <a:graphicData uri="http://schemas.openxmlformats.org/drawingml/2006/table">
                <a:tbl>
                  <a:tblPr firstRow="1" firstCol="1" bandRow="1">
                    <a:tableStyleId>{08FB837D-C827-4EFA-A057-4D05807E0F7C}</a:tableStyleId>
                  </a:tblPr>
                  <a:tblGrid>
                    <a:gridCol w="1040627">
                      <a:extLst>
                        <a:ext uri="{9D8B030D-6E8A-4147-A177-3AD203B41FA5}">
                          <a16:colId xmlns:a16="http://schemas.microsoft.com/office/drawing/2014/main" val="1469779296"/>
                        </a:ext>
                      </a:extLst>
                    </a:gridCol>
                    <a:gridCol w="1006259">
                      <a:extLst>
                        <a:ext uri="{9D8B030D-6E8A-4147-A177-3AD203B41FA5}">
                          <a16:colId xmlns:a16="http://schemas.microsoft.com/office/drawing/2014/main" val="338728173"/>
                        </a:ext>
                      </a:extLst>
                    </a:gridCol>
                    <a:gridCol w="1092380">
                      <a:extLst>
                        <a:ext uri="{9D8B030D-6E8A-4147-A177-3AD203B41FA5}">
                          <a16:colId xmlns:a16="http://schemas.microsoft.com/office/drawing/2014/main" val="2713094325"/>
                        </a:ext>
                      </a:extLst>
                    </a:gridCol>
                    <a:gridCol w="589001">
                      <a:extLst>
                        <a:ext uri="{9D8B030D-6E8A-4147-A177-3AD203B41FA5}">
                          <a16:colId xmlns:a16="http://schemas.microsoft.com/office/drawing/2014/main" val="2672661311"/>
                        </a:ext>
                      </a:extLst>
                    </a:gridCol>
                  </a:tblGrid>
                  <a:tr h="56288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𝑪𝑱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𝑺𝒑𝒆𝒆𝒅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600" kern="700" dirty="0">
                            <a:effectLst/>
                          </a:endParaRPr>
                        </a:p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kern="700" smtClean="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600" kern="700" smtClean="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600" kern="700" smtClean="0">
                                  <a:effectLst/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sz="1600" kern="700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𝑪𝑱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𝑭𝒓𝒆𝒒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</m:oMath>
                            </m:oMathPara>
                          </a14:m>
                          <a:endParaRPr lang="en-US" sz="1600" kern="700" dirty="0">
                            <a:effectLst/>
                          </a:endParaRPr>
                        </a:p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𝒌𝑯𝒛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𝑹𝑫𝑪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𝑭𝒓𝒆𝒒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1600" kern="700" dirty="0">
                            <a:effectLst/>
                          </a:endParaRPr>
                        </a:p>
                        <a:p>
                          <a:pPr marL="0" marR="0" lvl="0" indent="0" algn="ctr" defTabSz="914400" rtl="0" eaLnBrk="1" fontAlgn="auto" latinLnBrk="0" hangingPunct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𝒌𝑯𝒛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% </m:t>
                                </m:r>
                                <m:r>
                                  <a:rPr lang="en-US" sz="1600" kern="7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𝑪𝑱</m:t>
                                </m:r>
                              </m:oMath>
                            </m:oMathPara>
                          </a14:m>
                          <a:endParaRPr lang="en-US" sz="1600" b="1" i="1" kern="700" dirty="0">
                            <a:solidFill>
                              <a:schemeClr val="lt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95942900"/>
                      </a:ext>
                    </a:extLst>
                  </a:tr>
                  <a:tr h="24756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solidFill>
                                <a:schemeClr val="tx1"/>
                              </a:solidFill>
                              <a:effectLst/>
                            </a:rPr>
                            <a:t>2250</a:t>
                          </a:r>
                          <a:endParaRPr lang="en-US" sz="1600" kern="7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7.2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6.3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88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51166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5" name="Table 8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6470450"/>
                  </p:ext>
                </p:extLst>
              </p:nvPr>
            </p:nvGraphicFramePr>
            <p:xfrm>
              <a:off x="168272" y="3133104"/>
              <a:ext cx="3728267" cy="810453"/>
            </p:xfrm>
            <a:graphic>
              <a:graphicData uri="http://schemas.openxmlformats.org/drawingml/2006/table">
                <a:tbl>
                  <a:tblPr firstRow="1" firstCol="1" bandRow="1">
                    <a:tableStyleId>{08FB837D-C827-4EFA-A057-4D05807E0F7C}</a:tableStyleId>
                  </a:tblPr>
                  <a:tblGrid>
                    <a:gridCol w="1040627">
                      <a:extLst>
                        <a:ext uri="{9D8B030D-6E8A-4147-A177-3AD203B41FA5}">
                          <a16:colId xmlns:a16="http://schemas.microsoft.com/office/drawing/2014/main" val="1469779296"/>
                        </a:ext>
                      </a:extLst>
                    </a:gridCol>
                    <a:gridCol w="1006259">
                      <a:extLst>
                        <a:ext uri="{9D8B030D-6E8A-4147-A177-3AD203B41FA5}">
                          <a16:colId xmlns:a16="http://schemas.microsoft.com/office/drawing/2014/main" val="338728173"/>
                        </a:ext>
                      </a:extLst>
                    </a:gridCol>
                    <a:gridCol w="1092380">
                      <a:extLst>
                        <a:ext uri="{9D8B030D-6E8A-4147-A177-3AD203B41FA5}">
                          <a16:colId xmlns:a16="http://schemas.microsoft.com/office/drawing/2014/main" val="2713094325"/>
                        </a:ext>
                      </a:extLst>
                    </a:gridCol>
                    <a:gridCol w="589001">
                      <a:extLst>
                        <a:ext uri="{9D8B030D-6E8A-4147-A177-3AD203B41FA5}">
                          <a16:colId xmlns:a16="http://schemas.microsoft.com/office/drawing/2014/main" val="2672661311"/>
                        </a:ext>
                      </a:extLst>
                    </a:gridCol>
                  </a:tblGrid>
                  <a:tr h="5628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85" t="-1075" r="-259649" b="-655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614" t="-1075" r="-167470" b="-655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8827" t="-1075" r="-55307" b="-655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2990" t="-1075" r="-2062" b="-655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5942900"/>
                      </a:ext>
                    </a:extLst>
                  </a:tr>
                  <a:tr h="24756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kern="700" dirty="0">
                              <a:solidFill>
                                <a:schemeClr val="tx1"/>
                              </a:solidFill>
                              <a:effectLst/>
                            </a:rPr>
                            <a:t>2250</a:t>
                          </a:r>
                          <a:endParaRPr lang="en-US" sz="1600" kern="7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7.2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6.3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700" dirty="0">
                              <a:effectLst/>
                            </a:rPr>
                            <a:t>88</a:t>
                          </a:r>
                          <a:endParaRPr lang="en-US" sz="1600" b="1" kern="7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51166006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079329"/>
              </p:ext>
            </p:extLst>
          </p:nvPr>
        </p:nvGraphicFramePr>
        <p:xfrm>
          <a:off x="226494" y="5816468"/>
          <a:ext cx="3716631" cy="565112"/>
        </p:xfrm>
        <a:graphic>
          <a:graphicData uri="http://schemas.openxmlformats.org/drawingml/2006/table">
            <a:tbl>
              <a:tblPr firstRow="1" firstCol="1" bandRow="1"/>
              <a:tblGrid>
                <a:gridCol w="1912318">
                  <a:extLst>
                    <a:ext uri="{9D8B030D-6E8A-4147-A177-3AD203B41FA5}">
                      <a16:colId xmlns:a16="http://schemas.microsoft.com/office/drawing/2014/main" val="1469779296"/>
                    </a:ext>
                  </a:extLst>
                </a:gridCol>
                <a:gridCol w="1804313">
                  <a:extLst>
                    <a:ext uri="{9D8B030D-6E8A-4147-A177-3AD203B41FA5}">
                      <a16:colId xmlns:a16="http://schemas.microsoft.com/office/drawing/2014/main" val="338728173"/>
                    </a:ext>
                  </a:extLst>
                </a:gridCol>
              </a:tblGrid>
              <a:tr h="2958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Injector</a:t>
                      </a:r>
                      <a:endParaRPr lang="en-US" sz="1600" kern="700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Pressure Gain</a:t>
                      </a:r>
                      <a:endParaRPr lang="en-US" sz="1600" kern="700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942900"/>
                  </a:ext>
                </a:extLst>
              </a:tr>
              <a:tr h="269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-60.0 %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-79% to -62.0%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166006"/>
                  </a:ext>
                </a:extLst>
              </a:tr>
            </a:tbl>
          </a:graphicData>
        </a:graphic>
      </p:graphicFrame>
      <p:grpSp>
        <p:nvGrpSpPr>
          <p:cNvPr id="90" name="Group 89"/>
          <p:cNvGrpSpPr/>
          <p:nvPr/>
        </p:nvGrpSpPr>
        <p:grpSpPr>
          <a:xfrm>
            <a:off x="93229" y="208655"/>
            <a:ext cx="4122830" cy="2527696"/>
            <a:chOff x="93229" y="624835"/>
            <a:chExt cx="3658605" cy="2111516"/>
          </a:xfrm>
        </p:grpSpPr>
        <p:grpSp>
          <p:nvGrpSpPr>
            <p:cNvPr id="61" name="Group 60"/>
            <p:cNvGrpSpPr/>
            <p:nvPr/>
          </p:nvGrpSpPr>
          <p:grpSpPr>
            <a:xfrm>
              <a:off x="93229" y="624835"/>
              <a:ext cx="3658605" cy="2111516"/>
              <a:chOff x="93229" y="1236854"/>
              <a:chExt cx="3658605" cy="2111516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"/>
              <a:srcRect l="9425" r="1971"/>
              <a:stretch/>
            </p:blipFill>
            <p:spPr>
              <a:xfrm>
                <a:off x="168272" y="1236854"/>
                <a:ext cx="3583562" cy="2111516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93229" y="2551176"/>
                <a:ext cx="382259" cy="2834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03468" y="1940442"/>
                  <a:ext cx="5062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𝑷</m:t>
                            </m:r>
                          </m:e>
                          <m:sub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𝒐𝒙</m:t>
                            </m:r>
                          </m:sub>
                        </m:sSub>
                      </m:oMath>
                    </m:oMathPara>
                  </a14:m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68" y="1940442"/>
                  <a:ext cx="506292" cy="30777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1606402" y="1923467"/>
                  <a:ext cx="634533" cy="328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𝑷</m:t>
                            </m:r>
                          </m:e>
                          <m:sub>
                            <m:r>
                              <a:rPr kumimoji="0" lang="en-US" sz="1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𝒇𝒖𝒆𝒍</m:t>
                            </m:r>
                          </m:sub>
                        </m:sSub>
                      </m:oMath>
                    </m:oMathPara>
                  </a14:m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6402" y="1923467"/>
                  <a:ext cx="634533" cy="328167"/>
                </a:xfrm>
                <a:prstGeom prst="rect">
                  <a:avLst/>
                </a:prstGeom>
                <a:blipFill>
                  <a:blip r:embed="rId20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2" name="Rectangle 91"/>
          <p:cNvSpPr/>
          <p:nvPr/>
        </p:nvSpPr>
        <p:spPr>
          <a:xfrm>
            <a:off x="890797" y="2807148"/>
            <a:ext cx="2388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RDC Operational Mode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08980" y="4397146"/>
            <a:ext cx="294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 Measurement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1142035" y="5432666"/>
            <a:ext cx="200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 Gain/Loss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9AB39-4A06-B025-6085-E909870757D6}"/>
              </a:ext>
            </a:extLst>
          </p:cNvPr>
          <p:cNvSpPr/>
          <p:nvPr/>
        </p:nvSpPr>
        <p:spPr>
          <a:xfrm>
            <a:off x="4373464" y="1115260"/>
            <a:ext cx="7410645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Large pressure drop across the injector (</a:t>
            </a:r>
            <a:r>
              <a:rPr lang="en-US" sz="2400" dirty="0">
                <a:solidFill>
                  <a:srgbClr val="C00000"/>
                </a:solidFill>
              </a:rPr>
              <a:t>60%</a:t>
            </a:r>
            <a:r>
              <a:rPr lang="en-US" sz="2400" dirty="0"/>
              <a:t>) </a:t>
            </a:r>
          </a:p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Substantial pressure drop across the combustor (</a:t>
            </a:r>
            <a:r>
              <a:rPr lang="en-US" sz="2400" dirty="0">
                <a:solidFill>
                  <a:srgbClr val="C00000"/>
                </a:solidFill>
              </a:rPr>
              <a:t>2-19%</a:t>
            </a:r>
            <a:r>
              <a:rPr lang="en-US" sz="2400" dirty="0"/>
              <a:t>). </a:t>
            </a:r>
          </a:p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Pressure oscillations (at 6.3 kHz) remain at the RDC exit</a:t>
            </a:r>
          </a:p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Unsteady and spatially non-uniform (hydrodynamically and thermally) RDE exit flow with high periodicity. </a:t>
            </a:r>
          </a:p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RDC exit flow contains oblique shock wave. </a:t>
            </a:r>
          </a:p>
          <a:p>
            <a:pPr marL="22860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Oblique shock wave – turbine hardware interactions create complex flow structures, including reflected shock waves affecting upstream detonation itself. </a:t>
            </a:r>
            <a:endParaRPr lang="en-US" sz="2400" dirty="0"/>
          </a:p>
          <a:p>
            <a:pPr marL="228600" lvl="0" indent="-228600" algn="just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</a:rPr>
              <a:t>Gas turbines are designed to operate with relatively uniform flow at the inlet</a:t>
            </a:r>
            <a:r>
              <a:rPr lang="en-US" sz="24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7A9891-AB73-7A6E-EF88-920E260632AF}"/>
              </a:ext>
            </a:extLst>
          </p:cNvPr>
          <p:cNvSpPr/>
          <p:nvPr/>
        </p:nvSpPr>
        <p:spPr>
          <a:xfrm>
            <a:off x="4373464" y="208655"/>
            <a:ext cx="57396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RDC with Constant Annulus Area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14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B03CD-9EB2-49E8-8ABB-2A21975A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4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Prior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3381A-61D8-4DBC-A9D3-1A10B303A86F}"/>
              </a:ext>
            </a:extLst>
          </p:cNvPr>
          <p:cNvSpPr txBox="1"/>
          <p:nvPr/>
        </p:nvSpPr>
        <p:spPr>
          <a:xfrm>
            <a:off x="4280513" y="1792312"/>
            <a:ext cx="7692413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 our prior work with Aerojet-Rocketdyne, the RDC was integrated with a diffuser as shown.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Diffuser eliminated the oblique shock wave.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However, diffuser did not eliminate flow fluctuations; axial velocity varied between 300 m/s and 1,200 m/s.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FB0D6-C269-417B-8563-B8BA3156A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4" y="145254"/>
            <a:ext cx="3752852" cy="656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7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15C2CB87-4EDA-4935-B00B-492509585502}"/>
              </a:ext>
            </a:extLst>
          </p:cNvPr>
          <p:cNvSpPr txBox="1"/>
          <p:nvPr/>
        </p:nvSpPr>
        <p:spPr>
          <a:xfrm>
            <a:off x="497354" y="250098"/>
            <a:ext cx="7732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Mitigation: Place a Nozzle at the RDC Exit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37360F-11DE-4BFE-B293-375DDE1D4B9C}"/>
              </a:ext>
            </a:extLst>
          </p:cNvPr>
          <p:cNvSpPr txBox="1"/>
          <p:nvPr/>
        </p:nvSpPr>
        <p:spPr>
          <a:xfrm>
            <a:off x="3652091" y="3422213"/>
            <a:ext cx="1538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**Units are mm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978" b="12670"/>
          <a:stretch/>
        </p:blipFill>
        <p:spPr>
          <a:xfrm>
            <a:off x="1050660" y="1079451"/>
            <a:ext cx="5184974" cy="284308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C0328FC-0D71-4608-8501-9F478C83D859}"/>
              </a:ext>
            </a:extLst>
          </p:cNvPr>
          <p:cNvGrpSpPr/>
          <p:nvPr/>
        </p:nvGrpSpPr>
        <p:grpSpPr>
          <a:xfrm>
            <a:off x="851679" y="3976000"/>
            <a:ext cx="5073379" cy="2172471"/>
            <a:chOff x="6288173" y="2015056"/>
            <a:chExt cx="5735094" cy="238292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29776B1-EFAB-4702-AC73-F21B0C55A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22" b="7987"/>
            <a:stretch/>
          </p:blipFill>
          <p:spPr>
            <a:xfrm>
              <a:off x="6288173" y="2015056"/>
              <a:ext cx="2914650" cy="23829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48EECAA-CF65-4277-8EE5-760038A23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57" t="11363"/>
            <a:stretch/>
          </p:blipFill>
          <p:spPr>
            <a:xfrm>
              <a:off x="8955707" y="2038713"/>
              <a:ext cx="3067560" cy="235031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E19F2B-D730-45AC-B5E6-EED49770142B}"/>
                  </a:ext>
                </a:extLst>
              </p:cNvPr>
              <p:cNvSpPr txBox="1"/>
              <p:nvPr/>
            </p:nvSpPr>
            <p:spPr>
              <a:xfrm>
                <a:off x="202783" y="6073514"/>
                <a:ext cx="5795433" cy="531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i="1" dirty="0"/>
                  <a:t>Area Ratio (AR)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𝐴𝑛𝑛𝑢𝑙𝑢𝑠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𝐴𝑟𝑒𝑎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𝐴𝑛𝑛𝑢𝑙𝑢𝑠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𝐴𝑟𝑒𝑎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𝑁𝑜𝑧𝑧𝑙𝑒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𝑇h𝑟𝑜𝑎𝑡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E19F2B-D730-45AC-B5E6-EED497701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83" y="6073514"/>
                <a:ext cx="5795433" cy="531940"/>
              </a:xfrm>
              <a:prstGeom prst="rect">
                <a:avLst/>
              </a:prstGeom>
              <a:blipFill>
                <a:blip r:embed="rId5"/>
                <a:stretch>
                  <a:fillRect l="-3155" t="-1136" b="-19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814" y="1291856"/>
            <a:ext cx="3842469" cy="2259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5762" y="3714521"/>
            <a:ext cx="4222605" cy="27088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47170" y="3460872"/>
            <a:ext cx="1141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</a:rPr>
              <a:t>PIV ROI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94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D90EA3-1AD3-4435-A1C1-8E63269691FA}"/>
              </a:ext>
            </a:extLst>
          </p:cNvPr>
          <p:cNvSpPr txBox="1"/>
          <p:nvPr/>
        </p:nvSpPr>
        <p:spPr>
          <a:xfrm>
            <a:off x="126222" y="104191"/>
            <a:ext cx="8414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RDC Performance Summary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87609" y="4137447"/>
                <a:ext cx="8118313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𝑇𝑜𝑡𝑎𝑙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𝑃𝑟𝑒𝑠𝑠𝑢𝑟𝑒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𝑇h𝑟𝑜𝑎𝑡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𝑡𝑜𝑡𝑎𝑙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𝐶𝑇𝐴𝑃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(1+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𝛾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/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  <m:sup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𝛾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𝛾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609" y="4137447"/>
                <a:ext cx="8118313" cy="7838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65033" y="3892208"/>
            <a:ext cx="325627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57281" y="5421501"/>
                <a:ext cx="6679136" cy="930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%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e>
                        <m:sub/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𝑜𝑡𝑎𝑙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(0.86∗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𝑜𝑥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0.14∗</m:t>
                                  </m:r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𝑓𝑢𝑒𝑙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  <m:r>
                            <a:rPr kumimoji="0" lang="en-US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∗100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81" y="5421501"/>
                <a:ext cx="6679136" cy="9300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65033" y="4963008"/>
            <a:ext cx="366985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 Gain Calculation: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8292" y="5391768"/>
            <a:ext cx="6586034" cy="10543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4901355"/>
                  </p:ext>
                </p:extLst>
              </p:nvPr>
            </p:nvGraphicFramePr>
            <p:xfrm>
              <a:off x="126222" y="934205"/>
              <a:ext cx="11919600" cy="2702991"/>
            </p:xfrm>
            <a:graphic>
              <a:graphicData uri="http://schemas.openxmlformats.org/drawingml/2006/table">
                <a:tbl>
                  <a:tblPr firstRow="1" firstCol="1" bandRow="1">
                    <a:tableStyleId>{3C2FFA5D-87B4-456A-9821-1D502468CF0F}</a:tableStyleId>
                  </a:tblPr>
                  <a:tblGrid>
                    <a:gridCol w="1528093">
                      <a:extLst>
                        <a:ext uri="{9D8B030D-6E8A-4147-A177-3AD203B41FA5}">
                          <a16:colId xmlns:a16="http://schemas.microsoft.com/office/drawing/2014/main" val="2866682240"/>
                        </a:ext>
                      </a:extLst>
                    </a:gridCol>
                    <a:gridCol w="1220568">
                      <a:extLst>
                        <a:ext uri="{9D8B030D-6E8A-4147-A177-3AD203B41FA5}">
                          <a16:colId xmlns:a16="http://schemas.microsoft.com/office/drawing/2014/main" val="4038626006"/>
                        </a:ext>
                      </a:extLst>
                    </a:gridCol>
                    <a:gridCol w="1225335">
                      <a:extLst>
                        <a:ext uri="{9D8B030D-6E8A-4147-A177-3AD203B41FA5}">
                          <a16:colId xmlns:a16="http://schemas.microsoft.com/office/drawing/2014/main" val="755976437"/>
                        </a:ext>
                      </a:extLst>
                    </a:gridCol>
                    <a:gridCol w="1380289">
                      <a:extLst>
                        <a:ext uri="{9D8B030D-6E8A-4147-A177-3AD203B41FA5}">
                          <a16:colId xmlns:a16="http://schemas.microsoft.com/office/drawing/2014/main" val="1866364089"/>
                        </a:ext>
                      </a:extLst>
                    </a:gridCol>
                    <a:gridCol w="1525707">
                      <a:extLst>
                        <a:ext uri="{9D8B030D-6E8A-4147-A177-3AD203B41FA5}">
                          <a16:colId xmlns:a16="http://schemas.microsoft.com/office/drawing/2014/main" val="1348709863"/>
                        </a:ext>
                      </a:extLst>
                    </a:gridCol>
                    <a:gridCol w="1377906">
                      <a:extLst>
                        <a:ext uri="{9D8B030D-6E8A-4147-A177-3AD203B41FA5}">
                          <a16:colId xmlns:a16="http://schemas.microsoft.com/office/drawing/2014/main" val="2175975558"/>
                        </a:ext>
                      </a:extLst>
                    </a:gridCol>
                    <a:gridCol w="1220568">
                      <a:extLst>
                        <a:ext uri="{9D8B030D-6E8A-4147-A177-3AD203B41FA5}">
                          <a16:colId xmlns:a16="http://schemas.microsoft.com/office/drawing/2014/main" val="883600452"/>
                        </a:ext>
                      </a:extLst>
                    </a:gridCol>
                    <a:gridCol w="1417207">
                      <a:extLst>
                        <a:ext uri="{9D8B030D-6E8A-4147-A177-3AD203B41FA5}">
                          <a16:colId xmlns:a16="http://schemas.microsoft.com/office/drawing/2014/main" val="3693846850"/>
                        </a:ext>
                      </a:extLst>
                    </a:gridCol>
                    <a:gridCol w="1023927">
                      <a:extLst>
                        <a:ext uri="{9D8B030D-6E8A-4147-A177-3AD203B41FA5}">
                          <a16:colId xmlns:a16="http://schemas.microsoft.com/office/drawing/2014/main" val="104900272"/>
                        </a:ext>
                      </a:extLst>
                    </a:gridCol>
                  </a:tblGrid>
                  <a:tr h="1012523"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Area Ratio</a:t>
                          </a:r>
                          <a:endParaRPr lang="en-US" sz="2400">
                            <a:effectLst/>
                          </a:endParaRPr>
                        </a:p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(A</a:t>
                          </a:r>
                          <a:r>
                            <a:rPr lang="en-US" sz="2400" kern="700" baseline="-25000">
                              <a:effectLst/>
                            </a:rPr>
                            <a:t>c</a:t>
                          </a:r>
                          <a:r>
                            <a:rPr lang="en-US" sz="2400" kern="700">
                              <a:effectLst/>
                            </a:rPr>
                            <a:t>/A</a:t>
                          </a:r>
                          <a:r>
                            <a:rPr lang="en-US" sz="2400" kern="700" baseline="-25000">
                              <a:effectLst/>
                            </a:rPr>
                            <a:t>th</a:t>
                          </a:r>
                          <a:r>
                            <a:rPr lang="en-US" sz="2400" kern="700">
                              <a:effectLst/>
                            </a:rPr>
                            <a:t>)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400" i="1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2400" i="1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2400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𝒇𝒖𝒆𝒍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en-US" sz="2400">
                            <a:effectLst/>
                          </a:endParaRPr>
                        </a:p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(kPa)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400" i="1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2400" i="1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2400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𝒐𝒙𝒊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en-US" sz="2400">
                            <a:effectLst/>
                          </a:endParaRPr>
                        </a:p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(kPa)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400" i="1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𝑪𝑻𝑨𝑷</m:t>
                                    </m:r>
                                    <m:r>
                                      <a:rPr lang="en-US" sz="24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400">
                            <a:effectLst/>
                          </a:endParaRPr>
                        </a:p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(kPa)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400" i="1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𝑪𝑻𝑨𝑷</m:t>
                                    </m:r>
                                    <m:r>
                                      <a:rPr lang="en-US" sz="24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400">
                            <a:effectLst/>
                          </a:endParaRPr>
                        </a:p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(kPa)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400" i="1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𝑪𝑻𝑨𝑷</m:t>
                                    </m:r>
                                    <m:r>
                                      <a:rPr lang="en-US" sz="24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400" dirty="0">
                            <a:effectLst/>
                          </a:endParaRPr>
                        </a:p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 dirty="0">
                              <a:effectLst/>
                            </a:rPr>
                            <a:t>(</a:t>
                          </a:r>
                          <a:r>
                            <a:rPr lang="en-US" sz="2400" kern="700" dirty="0" err="1">
                              <a:effectLst/>
                            </a:rPr>
                            <a:t>kPa</a:t>
                          </a:r>
                          <a:r>
                            <a:rPr lang="en-US" sz="2400" kern="700" dirty="0">
                              <a:effectLst/>
                            </a:rPr>
                            <a:t>)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400" i="1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sz="2400" i="1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2400" kern="7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𝒕𝒐𝒕𝒂𝒍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en-US" sz="2400">
                            <a:effectLst/>
                          </a:endParaRPr>
                        </a:p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(kPa)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700" dirty="0">
                              <a:solidFill>
                                <a:srgbClr val="FFFF00"/>
                              </a:solidFill>
                              <a:effectLst/>
                            </a:rPr>
                            <a:t>%PG</a:t>
                          </a:r>
                          <a:endParaRPr lang="en-US" sz="2400" b="1" dirty="0">
                            <a:solidFill>
                              <a:srgbClr val="FFFF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400" i="1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kern="7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𝑷𝑪𝑩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400" dirty="0">
                            <a:effectLst/>
                          </a:endParaRPr>
                        </a:p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 dirty="0">
                              <a:effectLst/>
                            </a:rPr>
                            <a:t>(kPa)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extLst>
                      <a:ext uri="{0D108BD9-81ED-4DB2-BD59-A6C34878D82A}">
                        <a16:rowId xmlns:a16="http://schemas.microsoft.com/office/drawing/2014/main" val="932928753"/>
                      </a:ext>
                    </a:extLst>
                  </a:tr>
                  <a:tr h="422617"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1.0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642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631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163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121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122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-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solidFill>
                                <a:srgbClr val="FFFF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Up to -79</a:t>
                          </a: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224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extLst>
                      <a:ext uri="{0D108BD9-81ED-4DB2-BD59-A6C34878D82A}">
                        <a16:rowId xmlns:a16="http://schemas.microsoft.com/office/drawing/2014/main" val="1693929782"/>
                      </a:ext>
                    </a:extLst>
                  </a:tr>
                  <a:tr h="422617"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1.4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732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619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193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178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194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223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700" dirty="0">
                              <a:solidFill>
                                <a:srgbClr val="FFFF00"/>
                              </a:solidFill>
                              <a:effectLst/>
                            </a:rPr>
                            <a:t>-65</a:t>
                          </a:r>
                          <a:endParaRPr lang="en-US" sz="2400" b="1" dirty="0">
                            <a:solidFill>
                              <a:srgbClr val="FFFF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295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extLst>
                      <a:ext uri="{0D108BD9-81ED-4DB2-BD59-A6C34878D82A}">
                        <a16:rowId xmlns:a16="http://schemas.microsoft.com/office/drawing/2014/main" val="1473148760"/>
                      </a:ext>
                    </a:extLst>
                  </a:tr>
                  <a:tr h="422617"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1.7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721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594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259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250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260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283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700" dirty="0">
                              <a:solidFill>
                                <a:srgbClr val="FFFF00"/>
                              </a:solidFill>
                              <a:effectLst/>
                            </a:rPr>
                            <a:t>-53</a:t>
                          </a:r>
                          <a:endParaRPr lang="en-US" sz="2400" b="1" dirty="0">
                            <a:solidFill>
                              <a:srgbClr val="FFFF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362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extLst>
                      <a:ext uri="{0D108BD9-81ED-4DB2-BD59-A6C34878D82A}">
                        <a16:rowId xmlns:a16="http://schemas.microsoft.com/office/drawing/2014/main" val="1382419654"/>
                      </a:ext>
                    </a:extLst>
                  </a:tr>
                  <a:tr h="422617"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2.0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751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685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305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301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313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334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700" dirty="0">
                              <a:solidFill>
                                <a:srgbClr val="FFFF00"/>
                              </a:solidFill>
                              <a:effectLst/>
                            </a:rPr>
                            <a:t>-51</a:t>
                          </a:r>
                          <a:endParaRPr lang="en-US" sz="2400" b="1" dirty="0">
                            <a:solidFill>
                              <a:srgbClr val="FFFF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 dirty="0">
                              <a:effectLst/>
                            </a:rPr>
                            <a:t>415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extLst>
                      <a:ext uri="{0D108BD9-81ED-4DB2-BD59-A6C34878D82A}">
                        <a16:rowId xmlns:a16="http://schemas.microsoft.com/office/drawing/2014/main" val="40853140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4901355"/>
                  </p:ext>
                </p:extLst>
              </p:nvPr>
            </p:nvGraphicFramePr>
            <p:xfrm>
              <a:off x="126222" y="934205"/>
              <a:ext cx="11919600" cy="2702991"/>
            </p:xfrm>
            <a:graphic>
              <a:graphicData uri="http://schemas.openxmlformats.org/drawingml/2006/table">
                <a:tbl>
                  <a:tblPr firstRow="1" firstCol="1" bandRow="1">
                    <a:tableStyleId>{3C2FFA5D-87B4-456A-9821-1D502468CF0F}</a:tableStyleId>
                  </a:tblPr>
                  <a:tblGrid>
                    <a:gridCol w="1528093">
                      <a:extLst>
                        <a:ext uri="{9D8B030D-6E8A-4147-A177-3AD203B41FA5}">
                          <a16:colId xmlns:a16="http://schemas.microsoft.com/office/drawing/2014/main" val="2866682240"/>
                        </a:ext>
                      </a:extLst>
                    </a:gridCol>
                    <a:gridCol w="1220568">
                      <a:extLst>
                        <a:ext uri="{9D8B030D-6E8A-4147-A177-3AD203B41FA5}">
                          <a16:colId xmlns:a16="http://schemas.microsoft.com/office/drawing/2014/main" val="4038626006"/>
                        </a:ext>
                      </a:extLst>
                    </a:gridCol>
                    <a:gridCol w="1225335">
                      <a:extLst>
                        <a:ext uri="{9D8B030D-6E8A-4147-A177-3AD203B41FA5}">
                          <a16:colId xmlns:a16="http://schemas.microsoft.com/office/drawing/2014/main" val="755976437"/>
                        </a:ext>
                      </a:extLst>
                    </a:gridCol>
                    <a:gridCol w="1380289">
                      <a:extLst>
                        <a:ext uri="{9D8B030D-6E8A-4147-A177-3AD203B41FA5}">
                          <a16:colId xmlns:a16="http://schemas.microsoft.com/office/drawing/2014/main" val="1866364089"/>
                        </a:ext>
                      </a:extLst>
                    </a:gridCol>
                    <a:gridCol w="1525707">
                      <a:extLst>
                        <a:ext uri="{9D8B030D-6E8A-4147-A177-3AD203B41FA5}">
                          <a16:colId xmlns:a16="http://schemas.microsoft.com/office/drawing/2014/main" val="1348709863"/>
                        </a:ext>
                      </a:extLst>
                    </a:gridCol>
                    <a:gridCol w="1377906">
                      <a:extLst>
                        <a:ext uri="{9D8B030D-6E8A-4147-A177-3AD203B41FA5}">
                          <a16:colId xmlns:a16="http://schemas.microsoft.com/office/drawing/2014/main" val="2175975558"/>
                        </a:ext>
                      </a:extLst>
                    </a:gridCol>
                    <a:gridCol w="1220568">
                      <a:extLst>
                        <a:ext uri="{9D8B030D-6E8A-4147-A177-3AD203B41FA5}">
                          <a16:colId xmlns:a16="http://schemas.microsoft.com/office/drawing/2014/main" val="883600452"/>
                        </a:ext>
                      </a:extLst>
                    </a:gridCol>
                    <a:gridCol w="1417207">
                      <a:extLst>
                        <a:ext uri="{9D8B030D-6E8A-4147-A177-3AD203B41FA5}">
                          <a16:colId xmlns:a16="http://schemas.microsoft.com/office/drawing/2014/main" val="3693846850"/>
                        </a:ext>
                      </a:extLst>
                    </a:gridCol>
                    <a:gridCol w="1023927">
                      <a:extLst>
                        <a:ext uri="{9D8B030D-6E8A-4147-A177-3AD203B41FA5}">
                          <a16:colId xmlns:a16="http://schemas.microsoft.com/office/drawing/2014/main" val="104900272"/>
                        </a:ext>
                      </a:extLst>
                    </a:gridCol>
                  </a:tblGrid>
                  <a:tr h="1012523"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Area Ratio</a:t>
                          </a:r>
                          <a:endParaRPr lang="en-US" sz="2400">
                            <a:effectLst/>
                          </a:endParaRPr>
                        </a:p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(A</a:t>
                          </a:r>
                          <a:r>
                            <a:rPr lang="en-US" sz="2400" kern="700" baseline="-25000">
                              <a:effectLst/>
                            </a:rPr>
                            <a:t>c</a:t>
                          </a:r>
                          <a:r>
                            <a:rPr lang="en-US" sz="2400" kern="700">
                              <a:effectLst/>
                            </a:rPr>
                            <a:t>/A</a:t>
                          </a:r>
                          <a:r>
                            <a:rPr lang="en-US" sz="2400" kern="700" baseline="-25000">
                              <a:effectLst/>
                            </a:rPr>
                            <a:t>th</a:t>
                          </a:r>
                          <a:r>
                            <a:rPr lang="en-US" sz="2400" kern="700">
                              <a:effectLst/>
                            </a:rPr>
                            <a:t>)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39" marR="68539" marT="0" marB="0" anchor="ctr">
                        <a:blipFill>
                          <a:blip r:embed="rId4"/>
                          <a:stretch>
                            <a:fillRect l="-125500" t="-602" r="-753500" b="-1825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39" marR="68539" marT="0" marB="0" anchor="ctr">
                        <a:blipFill>
                          <a:blip r:embed="rId4"/>
                          <a:stretch>
                            <a:fillRect l="-224378" t="-602" r="-649751" b="-1825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39" marR="68539" marT="0" marB="0" anchor="ctr">
                        <a:blipFill>
                          <a:blip r:embed="rId4"/>
                          <a:stretch>
                            <a:fillRect l="-287225" t="-602" r="-475330" b="-1825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39" marR="68539" marT="0" marB="0" anchor="ctr">
                        <a:blipFill>
                          <a:blip r:embed="rId4"/>
                          <a:stretch>
                            <a:fillRect l="-350199" t="-602" r="-329880" b="-1825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39" marR="68539" marT="0" marB="0" anchor="ctr">
                        <a:blipFill>
                          <a:blip r:embed="rId4"/>
                          <a:stretch>
                            <a:fillRect l="-500000" t="-602" r="-266372" b="-1825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39" marR="68539" marT="0" marB="0" anchor="ctr">
                        <a:blipFill>
                          <a:blip r:embed="rId4"/>
                          <a:stretch>
                            <a:fillRect l="-678000" t="-602" r="-201000" b="-1825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700" dirty="0">
                              <a:solidFill>
                                <a:srgbClr val="FFFF00"/>
                              </a:solidFill>
                              <a:effectLst/>
                            </a:rPr>
                            <a:t>%PG</a:t>
                          </a:r>
                          <a:endParaRPr lang="en-US" sz="2400" b="1" dirty="0">
                            <a:solidFill>
                              <a:srgbClr val="FFFF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39" marR="68539" marT="0" marB="0" anchor="ctr">
                        <a:blipFill>
                          <a:blip r:embed="rId4"/>
                          <a:stretch>
                            <a:fillRect l="-1064881" t="-602" r="-595" b="-1825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2928753"/>
                      </a:ext>
                    </a:extLst>
                  </a:tr>
                  <a:tr h="422617"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1.0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642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631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163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121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122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-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solidFill>
                                <a:srgbClr val="FFFF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Up to -79</a:t>
                          </a: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224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extLst>
                      <a:ext uri="{0D108BD9-81ED-4DB2-BD59-A6C34878D82A}">
                        <a16:rowId xmlns:a16="http://schemas.microsoft.com/office/drawing/2014/main" val="1693929782"/>
                      </a:ext>
                    </a:extLst>
                  </a:tr>
                  <a:tr h="422617"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1.4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732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619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193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178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194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223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700" dirty="0">
                              <a:solidFill>
                                <a:srgbClr val="FFFF00"/>
                              </a:solidFill>
                              <a:effectLst/>
                            </a:rPr>
                            <a:t>-65</a:t>
                          </a:r>
                          <a:endParaRPr lang="en-US" sz="2400" b="1" dirty="0">
                            <a:solidFill>
                              <a:srgbClr val="FFFF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295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extLst>
                      <a:ext uri="{0D108BD9-81ED-4DB2-BD59-A6C34878D82A}">
                        <a16:rowId xmlns:a16="http://schemas.microsoft.com/office/drawing/2014/main" val="1473148760"/>
                      </a:ext>
                    </a:extLst>
                  </a:tr>
                  <a:tr h="422617"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1.7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721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594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259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250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260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283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700" dirty="0">
                              <a:solidFill>
                                <a:srgbClr val="FFFF00"/>
                              </a:solidFill>
                              <a:effectLst/>
                            </a:rPr>
                            <a:t>-53</a:t>
                          </a:r>
                          <a:endParaRPr lang="en-US" sz="2400" b="1" dirty="0">
                            <a:solidFill>
                              <a:srgbClr val="FFFF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362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extLst>
                      <a:ext uri="{0D108BD9-81ED-4DB2-BD59-A6C34878D82A}">
                        <a16:rowId xmlns:a16="http://schemas.microsoft.com/office/drawing/2014/main" val="1382419654"/>
                      </a:ext>
                    </a:extLst>
                  </a:tr>
                  <a:tr h="422617"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2.0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751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685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305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301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313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>
                              <a:effectLst/>
                            </a:rPr>
                            <a:t>334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700" dirty="0">
                              <a:solidFill>
                                <a:srgbClr val="FFFF00"/>
                              </a:solidFill>
                              <a:effectLst/>
                            </a:rPr>
                            <a:t>-51</a:t>
                          </a:r>
                          <a:endParaRPr lang="en-US" sz="2400" b="1" dirty="0">
                            <a:solidFill>
                              <a:srgbClr val="FFFF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base" hangingPunct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kern="700" dirty="0">
                              <a:effectLst/>
                            </a:rPr>
                            <a:t>415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39" marR="68539" marT="0" marB="0" anchor="ctr"/>
                    </a:tc>
                    <a:extLst>
                      <a:ext uri="{0D108BD9-81ED-4DB2-BD59-A6C34878D82A}">
                        <a16:rowId xmlns:a16="http://schemas.microsoft.com/office/drawing/2014/main" val="408531408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9245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209800" y="634407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8BC87-BC26-46D2-B968-A71FA20D2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14" y="2196435"/>
            <a:ext cx="4822804" cy="4512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509" y="330144"/>
            <a:ext cx="2487291" cy="16635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5663" y="148799"/>
            <a:ext cx="4104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Periodic RDC EXIT Flow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785BFF-0B13-7B03-0F5F-EBCF635E2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60"/>
          <a:stretch/>
        </p:blipFill>
        <p:spPr>
          <a:xfrm>
            <a:off x="6485376" y="868035"/>
            <a:ext cx="3613425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09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2DB7DFFBD1854381B1BCFF0E043FC6" ma:contentTypeVersion="15" ma:contentTypeDescription="Create a new document." ma:contentTypeScope="" ma:versionID="52e1d1a74745990e720d9a1f0238fba9">
  <xsd:schema xmlns:xsd="http://www.w3.org/2001/XMLSchema" xmlns:xs="http://www.w3.org/2001/XMLSchema" xmlns:p="http://schemas.microsoft.com/office/2006/metadata/properties" xmlns:ns3="684afe32-5993-4c29-b3e4-a82ba3bfc302" xmlns:ns4="cc7c7170-4c5c-46bc-867e-4221c53b7935" targetNamespace="http://schemas.microsoft.com/office/2006/metadata/properties" ma:root="true" ma:fieldsID="a87803b669554e0b9459abc8b0410906" ns3:_="" ns4:_="">
    <xsd:import namespace="684afe32-5993-4c29-b3e4-a82ba3bfc302"/>
    <xsd:import namespace="cc7c7170-4c5c-46bc-867e-4221c53b793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4afe32-5993-4c29-b3e4-a82ba3bfc3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7c7170-4c5c-46bc-867e-4221c53b793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2A83BF-C477-4B9D-9633-758891249A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EEB82A-6919-4E04-8BD7-668E646BE320}">
  <ds:schemaRefs>
    <ds:schemaRef ds:uri="684afe32-5993-4c29-b3e4-a82ba3bfc302"/>
    <ds:schemaRef ds:uri="http://purl.org/dc/terms/"/>
    <ds:schemaRef ds:uri="cc7c7170-4c5c-46bc-867e-4221c53b793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4BB8BCD-956D-42BA-9DB3-C42143E460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4afe32-5993-4c29-b3e4-a82ba3bfc302"/>
    <ds:schemaRef ds:uri="cc7c7170-4c5c-46bc-867e-4221c53b79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1691</Words>
  <Application>Microsoft Office PowerPoint</Application>
  <PresentationFormat>Widescreen</PresentationFormat>
  <Paragraphs>378</Paragraphs>
  <Slides>28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AcherusGrotesqueLight</vt:lpstr>
      <vt:lpstr>Arial</vt:lpstr>
      <vt:lpstr>Book Antiqua</vt:lpstr>
      <vt:lpstr>Calibri</vt:lpstr>
      <vt:lpstr>Calibri Light</vt:lpstr>
      <vt:lpstr>Cambria Math</vt:lpstr>
      <vt:lpstr>Helvetica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Rapid to Graduate (RTG) Area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Alabama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Shaon Talukdar</dc:creator>
  <cp:lastModifiedBy>Ajay Agrawal</cp:lastModifiedBy>
  <cp:revision>112</cp:revision>
  <dcterms:created xsi:type="dcterms:W3CDTF">2023-09-07T04:36:46Z</dcterms:created>
  <dcterms:modified xsi:type="dcterms:W3CDTF">2024-06-21T05:06:06Z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0x010100492DB7DFFBD1854381B1BCFF0E043FC6</vt:lpwstr>
  </property>
</Properties>
</file>