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25"/>
  </p:notesMasterIdLst>
  <p:handoutMasterIdLst>
    <p:handoutMasterId r:id="rId26"/>
  </p:handoutMasterIdLst>
  <p:sldIdLst>
    <p:sldId id="404" r:id="rId6"/>
    <p:sldId id="422" r:id="rId7"/>
    <p:sldId id="426" r:id="rId8"/>
    <p:sldId id="421" r:id="rId9"/>
    <p:sldId id="423" r:id="rId10"/>
    <p:sldId id="407" r:id="rId11"/>
    <p:sldId id="409" r:id="rId12"/>
    <p:sldId id="410" r:id="rId13"/>
    <p:sldId id="408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24" r:id="rId23"/>
    <p:sldId id="405" r:id="rId24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0DC"/>
    <a:srgbClr val="FF0000"/>
    <a:srgbClr val="1B3D6C"/>
    <a:srgbClr val="C2D9FA"/>
    <a:srgbClr val="0B3A7F"/>
    <a:srgbClr val="E98B01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95" d="100"/>
          <a:sy n="95" d="100"/>
        </p:scale>
        <p:origin x="453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Parallel 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7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Dalton Langner, Apurav Gupta, Ashley James, Ajay Agrawal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Dept. of Mechanical Engineering, The University of Alabama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AIAA SciTech Forum &amp; Exposition , January 8-12, 2024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Copyright © by Ajay Agrawal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br>
              <a:rPr lang="en-US" altLang="en-US" sz="1600" kern="0" dirty="0">
                <a:solidFill>
                  <a:schemeClr val="bg1"/>
                </a:solidFill>
                <a:latin typeface="+mj-lt"/>
              </a:rPr>
            </a:b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3600" b="1" kern="0" dirty="0">
                <a:solidFill>
                  <a:schemeClr val="bg1"/>
                </a:solidFill>
              </a:rPr>
              <a:t>Performance of a Radial Rotating Detonation Engine with an Aerospike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C4D45D-D322-465C-B311-C85BD08CC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91" y="3891470"/>
            <a:ext cx="2478604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EB88-94F4-2C8D-7B52-42C93CE8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– </a:t>
            </a:r>
            <a:r>
              <a:rPr lang="en-US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Φ = 0.7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ṁ</a:t>
            </a:r>
            <a:r>
              <a:rPr lang="en-US" sz="2800" baseline="-250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</a:t>
            </a:r>
            <a:r>
              <a:rPr lang="en-US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= 0.136 kg/s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A3E8-19E4-5626-60A2-A0CD600E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3857"/>
            <a:ext cx="3214914" cy="3922486"/>
          </a:xfrm>
        </p:spPr>
        <p:txBody>
          <a:bodyPr/>
          <a:lstStyle/>
          <a:p>
            <a:r>
              <a:rPr lang="en-US" dirty="0"/>
              <a:t>Stable pressures</a:t>
            </a:r>
          </a:p>
          <a:p>
            <a:pPr lvl="1"/>
            <a:r>
              <a:rPr lang="en-US" dirty="0"/>
              <a:t>Decreasing trend in flow direction</a:t>
            </a:r>
            <a:endParaRPr lang="en-US" sz="800" dirty="0"/>
          </a:p>
          <a:p>
            <a:r>
              <a:rPr lang="en-US" dirty="0"/>
              <a:t>Low aerospike flow</a:t>
            </a:r>
          </a:p>
          <a:p>
            <a:r>
              <a:rPr lang="en-US" dirty="0"/>
              <a:t>115 N thrust</a:t>
            </a:r>
          </a:p>
          <a:p>
            <a:pPr lvl="1"/>
            <a:r>
              <a:rPr lang="en-US" dirty="0"/>
              <a:t>100-pt moving avg.</a:t>
            </a:r>
          </a:p>
          <a:p>
            <a:pPr lvl="1"/>
            <a:r>
              <a:rPr lang="en-US" dirty="0"/>
              <a:t>250 </a:t>
            </a:r>
            <a:r>
              <a:rPr lang="en-US" dirty="0" err="1"/>
              <a:t>ms</a:t>
            </a:r>
            <a:r>
              <a:rPr lang="en-US" dirty="0"/>
              <a:t> fluctuations</a:t>
            </a:r>
            <a:endParaRPr lang="en-US" sz="800" dirty="0"/>
          </a:p>
          <a:p>
            <a:r>
              <a:rPr lang="en-US" dirty="0"/>
              <a:t>5.4, 7.0, 8.5 kHz</a:t>
            </a:r>
          </a:p>
          <a:p>
            <a:pPr lvl="1"/>
            <a:r>
              <a:rPr lang="en-US" dirty="0"/>
              <a:t>2, 3, 4 waves</a:t>
            </a:r>
          </a:p>
          <a:p>
            <a:pPr lvl="1"/>
            <a:r>
              <a:rPr lang="en-US" dirty="0"/>
              <a:t>~ 78, 67, 62% CJ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152F-EF5D-28DF-0BD3-9D7FEE71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31BAB-294C-8E9E-7CCB-0A8093659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8F1B4E-02DD-B8DF-EC4A-DBD0ED2C6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"/>
          <a:stretch/>
        </p:blipFill>
        <p:spPr bwMode="auto">
          <a:xfrm>
            <a:off x="3277053" y="810208"/>
            <a:ext cx="2914650" cy="1771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E11A33-7805-1371-48C9-F02335C96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/>
          <a:stretch/>
        </p:blipFill>
        <p:spPr bwMode="auto">
          <a:xfrm>
            <a:off x="6191703" y="798883"/>
            <a:ext cx="2914650" cy="1763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414FD-B30D-CA2F-0FDA-A000C661AB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/>
          <a:stretch/>
        </p:blipFill>
        <p:spPr bwMode="auto">
          <a:xfrm>
            <a:off x="3277053" y="2581181"/>
            <a:ext cx="2914650" cy="1763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D7B755-0C64-5EF1-DEB7-495B2223D1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/>
          <a:stretch/>
        </p:blipFill>
        <p:spPr bwMode="auto">
          <a:xfrm>
            <a:off x="6191703" y="2562257"/>
            <a:ext cx="2914650" cy="17633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925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4AB873E2-EE2D-E3E4-421B-AA12603F1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9" r="50009"/>
          <a:stretch/>
        </p:blipFill>
        <p:spPr>
          <a:xfrm>
            <a:off x="4938705" y="2645682"/>
            <a:ext cx="3433461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1EB88-94F4-2C8D-7B52-42C93CE8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– </a:t>
            </a:r>
            <a:r>
              <a:rPr lang="en-US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Φ = 0.7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ṁ</a:t>
            </a:r>
            <a:r>
              <a:rPr lang="en-US" sz="2800" baseline="-250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</a:t>
            </a:r>
            <a:r>
              <a:rPr lang="en-US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= 0.136 kg/s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A3E8-19E4-5626-60A2-A0CD600E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1" y="878837"/>
            <a:ext cx="4662714" cy="3363648"/>
          </a:xfrm>
        </p:spPr>
        <p:txBody>
          <a:bodyPr/>
          <a:lstStyle/>
          <a:p>
            <a:r>
              <a:rPr lang="en-US" dirty="0"/>
              <a:t>Primary and secondary pressure peaks</a:t>
            </a:r>
            <a:endParaRPr lang="en-US" sz="800" dirty="0"/>
          </a:p>
          <a:p>
            <a:r>
              <a:rPr lang="en-US" dirty="0"/>
              <a:t>5.4 and 8.3 kHz initial</a:t>
            </a:r>
            <a:endParaRPr lang="en-US" sz="800" dirty="0">
              <a:highlight>
                <a:srgbClr val="FFFF00"/>
              </a:highlight>
            </a:endParaRPr>
          </a:p>
          <a:p>
            <a:r>
              <a:rPr lang="en-US" dirty="0"/>
              <a:t>Shifts to 5.4, 7.0, 8.5 kHz</a:t>
            </a:r>
            <a:endParaRPr lang="en-US" sz="800" dirty="0"/>
          </a:p>
          <a:p>
            <a:r>
              <a:rPr lang="en-US" dirty="0"/>
              <a:t>Possible galloping wave mode</a:t>
            </a:r>
          </a:p>
          <a:p>
            <a:pPr lvl="1"/>
            <a:r>
              <a:rPr lang="en-US" dirty="0"/>
              <a:t>Limit cycle oscillation</a:t>
            </a:r>
          </a:p>
          <a:p>
            <a:pPr lvl="1"/>
            <a:r>
              <a:rPr lang="en-US" dirty="0"/>
              <a:t>3 major waves </a:t>
            </a:r>
            <a:endParaRPr lang="en-US" sz="800" dirty="0"/>
          </a:p>
          <a:p>
            <a:r>
              <a:rPr lang="en-US" dirty="0"/>
              <a:t>7.0 kHz stronger at 250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Thrust fluctuations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152F-EF5D-28DF-0BD3-9D7FEE71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31BAB-294C-8E9E-7CCB-0A8093659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CB9A4E15-1FEA-109A-31B3-C53F330AE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49"/>
          <a:stretch/>
        </p:blipFill>
        <p:spPr>
          <a:xfrm>
            <a:off x="4938706" y="741168"/>
            <a:ext cx="3623551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2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EB88-94F4-2C8D-7B52-42C93CE8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Flow rate - </a:t>
            </a:r>
            <a:r>
              <a:rPr lang="en-US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Φ = 0.7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ṁ</a:t>
            </a:r>
            <a:r>
              <a:rPr lang="en-US" sz="2800" baseline="-250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</a:t>
            </a:r>
            <a:r>
              <a:rPr lang="en-US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= 0.318 kg/s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A3E8-19E4-5626-60A2-A0CD600E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0" y="864044"/>
            <a:ext cx="3742346" cy="3850831"/>
          </a:xfrm>
        </p:spPr>
        <p:txBody>
          <a:bodyPr/>
          <a:lstStyle/>
          <a:p>
            <a:endParaRPr lang="en-US" sz="1200" dirty="0"/>
          </a:p>
          <a:p>
            <a:r>
              <a:rPr lang="en-US" dirty="0"/>
              <a:t>P shift ~350ms</a:t>
            </a:r>
          </a:p>
          <a:p>
            <a:endParaRPr lang="en-US" sz="1200" dirty="0"/>
          </a:p>
          <a:p>
            <a:r>
              <a:rPr lang="en-US" dirty="0"/>
              <a:t>Throat vs Aerospike</a:t>
            </a:r>
          </a:p>
          <a:p>
            <a:pPr lvl="1"/>
            <a:r>
              <a:rPr lang="en-US" dirty="0"/>
              <a:t>Differing behavior</a:t>
            </a:r>
          </a:p>
          <a:p>
            <a:endParaRPr lang="en-US" sz="1200" dirty="0"/>
          </a:p>
          <a:p>
            <a:r>
              <a:rPr lang="en-US" dirty="0"/>
              <a:t>430 N to 330 N</a:t>
            </a:r>
          </a:p>
          <a:p>
            <a:endParaRPr lang="en-US" sz="1200" dirty="0"/>
          </a:p>
          <a:p>
            <a:r>
              <a:rPr lang="en-US" dirty="0"/>
              <a:t>Wide freq. band</a:t>
            </a:r>
          </a:p>
          <a:p>
            <a:endParaRPr lang="en-US" sz="1200" dirty="0">
              <a:highlight>
                <a:srgbClr val="FFFF00"/>
              </a:highlight>
            </a:endParaRPr>
          </a:p>
          <a:p>
            <a:r>
              <a:rPr lang="en-US" dirty="0"/>
              <a:t>&gt;10% PG in combustor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152F-EF5D-28DF-0BD3-9D7FEE71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31BAB-294C-8E9E-7CCB-0A8093659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A3BE3C-E926-7E4C-0913-A57D6FFD5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40" y="752474"/>
            <a:ext cx="29146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FA17D-4631-EA34-C235-F1273E7B2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90" y="752475"/>
            <a:ext cx="29146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053A06-BF4C-D276-DB32-23A2F8D0B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40" y="2571750"/>
            <a:ext cx="29146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4A4BF-716A-999B-55F1-A70313B71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90" y="2563149"/>
            <a:ext cx="2914650" cy="181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67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838BC2C5-2F2F-23A0-484E-7521E0D83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7" r="49990"/>
          <a:stretch/>
        </p:blipFill>
        <p:spPr>
          <a:xfrm>
            <a:off x="5154611" y="2622168"/>
            <a:ext cx="326486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1EB88-94F4-2C8D-7B52-42C93CE8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Flow rate - </a:t>
            </a:r>
            <a:r>
              <a:rPr lang="en-US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Φ = 0.7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ṁ</a:t>
            </a:r>
            <a:r>
              <a:rPr lang="en-US" sz="2800" baseline="-250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</a:t>
            </a:r>
            <a:r>
              <a:rPr lang="en-US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= 0.318 kg/s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A3E8-19E4-5626-60A2-A0CD600E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975177"/>
            <a:ext cx="4323538" cy="3363648"/>
          </a:xfrm>
        </p:spPr>
        <p:txBody>
          <a:bodyPr/>
          <a:lstStyle/>
          <a:p>
            <a:r>
              <a:rPr lang="en-US" dirty="0"/>
              <a:t>Differing waveforms</a:t>
            </a:r>
          </a:p>
          <a:p>
            <a:pPr lvl="1"/>
            <a:r>
              <a:rPr lang="en-US" dirty="0"/>
              <a:t>Consistent</a:t>
            </a:r>
          </a:p>
          <a:p>
            <a:pPr lvl="1"/>
            <a:r>
              <a:rPr lang="en-US" dirty="0"/>
              <a:t>Sporadic</a:t>
            </a:r>
          </a:p>
          <a:p>
            <a:r>
              <a:rPr lang="en-US" dirty="0"/>
              <a:t>Many present frequencies</a:t>
            </a:r>
          </a:p>
          <a:p>
            <a:pPr lvl="1"/>
            <a:r>
              <a:rPr lang="en-US" dirty="0"/>
              <a:t>Harmonics</a:t>
            </a:r>
          </a:p>
          <a:p>
            <a:pPr lvl="1"/>
            <a:r>
              <a:rPr lang="en-US" dirty="0"/>
              <a:t>Complex galloping</a:t>
            </a:r>
          </a:p>
          <a:p>
            <a:pPr lvl="1"/>
            <a:r>
              <a:rPr lang="en-US" dirty="0"/>
              <a:t>Counter-rotating</a:t>
            </a:r>
          </a:p>
          <a:p>
            <a:r>
              <a:rPr lang="en-US" dirty="0"/>
              <a:t>14.7 kHz</a:t>
            </a:r>
          </a:p>
          <a:p>
            <a:pPr lvl="1"/>
            <a:r>
              <a:rPr lang="en-US" dirty="0"/>
              <a:t>7 waves, 61% CJ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152F-EF5D-28DF-0BD3-9D7FEE71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31BAB-294C-8E9E-7CCB-0A8093659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92445913-201B-87E6-6721-0393340006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20"/>
          <a:stretch/>
        </p:blipFill>
        <p:spPr>
          <a:xfrm>
            <a:off x="4985795" y="759992"/>
            <a:ext cx="3602491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6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EB88-94F4-2C8D-7B52-42C93CE8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198"/>
            <a:ext cx="9144000" cy="514350"/>
          </a:xfrm>
        </p:spPr>
        <p:txBody>
          <a:bodyPr/>
          <a:lstStyle/>
          <a:p>
            <a:r>
              <a:rPr lang="en-US" dirty="0"/>
              <a:t>Increased equivalence ratio - </a:t>
            </a:r>
            <a:r>
              <a:rPr lang="en-US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Φ = 0.8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ṁ</a:t>
            </a:r>
            <a:r>
              <a:rPr lang="en-US" sz="2800" baseline="-250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</a:t>
            </a:r>
            <a:r>
              <a:rPr lang="en-US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= 0.318 kg/s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A3E8-19E4-5626-60A2-A0CD600E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6181"/>
            <a:ext cx="3368040" cy="3363648"/>
          </a:xfrm>
        </p:spPr>
        <p:txBody>
          <a:bodyPr/>
          <a:lstStyle/>
          <a:p>
            <a:r>
              <a:rPr lang="en-US" dirty="0"/>
              <a:t>210 &amp; 460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Internal &amp; aerospike</a:t>
            </a:r>
          </a:p>
          <a:p>
            <a:endParaRPr lang="en-US" dirty="0"/>
          </a:p>
          <a:p>
            <a:r>
              <a:rPr lang="en-US" dirty="0"/>
              <a:t>410 to 350 N</a:t>
            </a:r>
          </a:p>
          <a:p>
            <a:pPr lvl="1"/>
            <a:r>
              <a:rPr lang="en-US" dirty="0"/>
              <a:t>Behavior change</a:t>
            </a:r>
          </a:p>
          <a:p>
            <a:pPr lvl="2"/>
            <a:r>
              <a:rPr lang="en-US" dirty="0"/>
              <a:t>300 – 420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r>
              <a:rPr lang="en-US" dirty="0"/>
              <a:t>&gt;11% combustor PG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152F-EF5D-28DF-0BD3-9D7FEE71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31BAB-294C-8E9E-7CCB-0A8093659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DE4599-7927-A0D2-3C8F-BFD51781D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01" y="752475"/>
            <a:ext cx="29146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400F66-BD3D-C5EC-45E9-651BDD9E9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51" y="752475"/>
            <a:ext cx="29146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AA349-AA1D-8ECE-5F5B-895D512B7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01" y="2571750"/>
            <a:ext cx="291465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14B598-ECA9-C98F-D0AB-ED33C7C5C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451" y="2567450"/>
            <a:ext cx="2914650" cy="181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98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070D8F1A-97E8-97BF-4B13-B7B5491165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98" r="50143"/>
          <a:stretch/>
        </p:blipFill>
        <p:spPr>
          <a:xfrm>
            <a:off x="5101328" y="2629767"/>
            <a:ext cx="342769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1EB88-94F4-2C8D-7B52-42C93CE8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198"/>
            <a:ext cx="9144000" cy="514350"/>
          </a:xfrm>
        </p:spPr>
        <p:txBody>
          <a:bodyPr/>
          <a:lstStyle/>
          <a:p>
            <a:r>
              <a:rPr lang="en-US" dirty="0"/>
              <a:t>Increased equivalence ratio - </a:t>
            </a:r>
            <a:r>
              <a:rPr lang="en-US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Φ = 0.8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ṁ</a:t>
            </a:r>
            <a:r>
              <a:rPr lang="en-US" sz="2800" baseline="-250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</a:t>
            </a:r>
            <a:r>
              <a:rPr lang="en-US" sz="2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= 0.318 kg/s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A3E8-19E4-5626-60A2-A0CD600E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936171"/>
            <a:ext cx="4566085" cy="3733799"/>
          </a:xfrm>
        </p:spPr>
        <p:txBody>
          <a:bodyPr/>
          <a:lstStyle/>
          <a:p>
            <a:r>
              <a:rPr lang="en-US" dirty="0"/>
              <a:t>Differing waveforms</a:t>
            </a:r>
          </a:p>
          <a:p>
            <a:pPr lvl="1"/>
            <a:r>
              <a:rPr lang="en-US" dirty="0"/>
              <a:t>Consistent</a:t>
            </a:r>
          </a:p>
          <a:p>
            <a:pPr lvl="1"/>
            <a:r>
              <a:rPr lang="en-US" dirty="0"/>
              <a:t>Sporadic</a:t>
            </a:r>
          </a:p>
          <a:p>
            <a:r>
              <a:rPr lang="en-US" dirty="0"/>
              <a:t>Many present frequencies</a:t>
            </a:r>
          </a:p>
          <a:p>
            <a:pPr lvl="1"/>
            <a:r>
              <a:rPr lang="en-US" dirty="0"/>
              <a:t>up to 20.7 kHz</a:t>
            </a:r>
          </a:p>
          <a:p>
            <a:r>
              <a:rPr lang="en-US" dirty="0"/>
              <a:t>14.4, 20.7 kHz</a:t>
            </a:r>
          </a:p>
          <a:p>
            <a:pPr lvl="1"/>
            <a:r>
              <a:rPr lang="en-US" dirty="0"/>
              <a:t>7, 12 waves</a:t>
            </a:r>
          </a:p>
          <a:p>
            <a:pPr lvl="1"/>
            <a:r>
              <a:rPr lang="en-US" dirty="0"/>
              <a:t>62%, 52% CJ</a:t>
            </a:r>
          </a:p>
          <a:p>
            <a:pPr lvl="1"/>
            <a:r>
              <a:rPr lang="en-US" dirty="0"/>
              <a:t>Real CJ changes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152F-EF5D-28DF-0BD3-9D7FEE71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31BAB-294C-8E9E-7CCB-0A80936595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56EBB358-F9E1-784C-642D-37EE93924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08"/>
          <a:stretch/>
        </p:blipFill>
        <p:spPr>
          <a:xfrm>
            <a:off x="5054156" y="738558"/>
            <a:ext cx="3592246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74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EB88-94F4-2C8D-7B52-42C93CE8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A3E8-19E4-5626-60A2-A0CD600E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18777"/>
            <a:ext cx="8686800" cy="3363648"/>
          </a:xfrm>
        </p:spPr>
        <p:txBody>
          <a:bodyPr/>
          <a:lstStyle/>
          <a:p>
            <a:pPr marR="0" lvl="0">
              <a:tabLst>
                <a:tab pos="182880" algn="l"/>
              </a:tabLst>
            </a:pPr>
            <a:r>
              <a:rPr lang="en-US" sz="2000" dirty="0"/>
              <a:t>Steady detonation was achieved with a Radial RDE integrated with an aerospike</a:t>
            </a:r>
          </a:p>
          <a:p>
            <a:pPr marR="0" lvl="0">
              <a:tabLst>
                <a:tab pos="182880" algn="l"/>
              </a:tabLst>
            </a:pPr>
            <a:r>
              <a:rPr lang="en-US" sz="2000" dirty="0"/>
              <a:t>Complex wave modes with likely large numbers of waves were observed</a:t>
            </a:r>
          </a:p>
          <a:p>
            <a:pPr lvl="1">
              <a:tabLst>
                <a:tab pos="182880" algn="l"/>
              </a:tabLst>
            </a:pPr>
            <a:r>
              <a:rPr lang="en-US" sz="1600" dirty="0"/>
              <a:t>“Wave shearing” postulation</a:t>
            </a:r>
          </a:p>
          <a:p>
            <a:pPr marR="0" lvl="0">
              <a:tabLst>
                <a:tab pos="182880" algn="l"/>
              </a:tabLst>
            </a:pPr>
            <a:r>
              <a:rPr lang="en-US" sz="2000" dirty="0"/>
              <a:t>Shifts in wave behavior have been observed to correlate with changes in pressure and thrust data</a:t>
            </a:r>
          </a:p>
          <a:p>
            <a:pPr lvl="1">
              <a:tabLst>
                <a:tab pos="182880" algn="l"/>
              </a:tabLst>
            </a:pPr>
            <a:r>
              <a:rPr lang="en-US" sz="1600" dirty="0"/>
              <a:t>Not inherently consistent throughout data (aka effects portions of flow/expansion differently) </a:t>
            </a:r>
          </a:p>
          <a:p>
            <a:pPr marR="0" lvl="0">
              <a:tabLst>
                <a:tab pos="182880" algn="l"/>
              </a:tabLst>
            </a:pPr>
            <a:r>
              <a:rPr lang="en-US" sz="2000" dirty="0"/>
              <a:t>Positive pressure gain in the combustor when viewed in isolation from supply and injection </a:t>
            </a:r>
          </a:p>
          <a:p>
            <a:pPr lvl="1">
              <a:tabLst>
                <a:tab pos="182880" algn="l"/>
              </a:tabLst>
            </a:pPr>
            <a:endParaRPr lang="en-US" sz="1600" dirty="0"/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182880" algn="l"/>
              </a:tabLst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152F-EF5D-28DF-0BD3-9D7FEE71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31BAB-294C-8E9E-7CCB-0A8093659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EB88-94F4-2C8D-7B52-42C93CE8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0A3E8-19E4-5626-60A2-A0CD600EA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engine geometries</a:t>
            </a:r>
          </a:p>
          <a:p>
            <a:pPr lvl="1"/>
            <a:r>
              <a:rPr lang="en-US" dirty="0"/>
              <a:t>Contour plates, area profiling</a:t>
            </a:r>
          </a:p>
          <a:p>
            <a:pPr lvl="1"/>
            <a:r>
              <a:rPr lang="en-US" dirty="0"/>
              <a:t>Geometric optimization</a:t>
            </a:r>
          </a:p>
          <a:p>
            <a:pPr lvl="1"/>
            <a:endParaRPr lang="en-US" dirty="0"/>
          </a:p>
          <a:p>
            <a:r>
              <a:rPr lang="en-US" dirty="0"/>
              <a:t>Ion probe data correlation</a:t>
            </a:r>
          </a:p>
          <a:p>
            <a:pPr lvl="1"/>
            <a:r>
              <a:rPr lang="en-US" dirty="0"/>
              <a:t>Understand wave modes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7152F-EF5D-28DF-0BD3-9D7FEE71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31BAB-294C-8E9E-7CCB-0A8093659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  <p:pic>
        <p:nvPicPr>
          <p:cNvPr id="6" name="Picture 5" descr="A picture containing bicycle, attached, engine&#10;&#10;Description automatically generated">
            <a:extLst>
              <a:ext uri="{FF2B5EF4-FFF2-40B4-BE49-F238E27FC236}">
                <a16:creationId xmlns:a16="http://schemas.microsoft.com/office/drawing/2014/main" id="{917B4974-54EF-7605-8D3E-7F837C8B20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 r="25152"/>
          <a:stretch/>
        </p:blipFill>
        <p:spPr bwMode="auto">
          <a:xfrm rot="5400000">
            <a:off x="5345149" y="404179"/>
            <a:ext cx="2788843" cy="4335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816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2D5C-77A8-82E4-70E6-3C15F60D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013B6-B3D6-1A7A-F521-E17ED8C00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research is supported in part by NASA Grant 80NSSC20K0305. </a:t>
            </a: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would like to thank Dr. Dan Paxson of NASA GRC for insightful discussions and helpful advice.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EA482-9B4B-100F-4D35-361A8949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340A8-408E-EF1C-AFA7-88D64B1E6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746" b="72093"/>
          <a:stretch/>
        </p:blipFill>
        <p:spPr>
          <a:xfrm>
            <a:off x="2133397" y="540065"/>
            <a:ext cx="4686706" cy="40633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2000DF-EE36-ABDF-7956-4FAC0E7E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003" y="540065"/>
            <a:ext cx="4686706" cy="4000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5E3275-DED3-DAE0-FF44-D8332098F06E}"/>
              </a:ext>
            </a:extLst>
          </p:cNvPr>
          <p:cNvSpPr txBox="1"/>
          <p:nvPr/>
        </p:nvSpPr>
        <p:spPr>
          <a:xfrm>
            <a:off x="441960" y="1247826"/>
            <a:ext cx="37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F39-62B2-DCA4-3B67-014BFCD45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RDE Geometries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016D6-3768-B0CE-06CD-B8CDAD5FD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762982"/>
            <a:ext cx="8638162" cy="3363648"/>
          </a:xfrm>
        </p:spPr>
        <p:txBody>
          <a:bodyPr/>
          <a:lstStyle/>
          <a:p>
            <a:pPr lvl="1"/>
            <a:r>
              <a:rPr lang="en-US" dirty="0"/>
              <a:t>Annular		Hollow/ Cylindrical	     Radial/ Disk</a:t>
            </a:r>
          </a:p>
          <a:p>
            <a:r>
              <a:rPr lang="en-US" dirty="0"/>
              <a:t>Paxson ([1], 2020) has shown higher performance with radial RDE</a:t>
            </a:r>
          </a:p>
          <a:p>
            <a:r>
              <a:rPr lang="en-US" dirty="0"/>
              <a:t>Radial RDE reduces length, which is especially important for rocket propulsion.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43F76-703A-87A9-4CE1-87BFA638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39A844-B144-0F1F-32D5-E7BEC52A0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B41D16-21C7-D3D8-9252-5032B4719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2" r="40995" b="9551"/>
          <a:stretch/>
        </p:blipFill>
        <p:spPr>
          <a:xfrm>
            <a:off x="548888" y="822101"/>
            <a:ext cx="2077579" cy="1762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E40B84-DD6E-3E29-55C2-2AED77D3A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116" y="1161977"/>
            <a:ext cx="2509923" cy="1081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1CC56-812F-A7D4-8268-CF17AB552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49" t="902" b="9551"/>
          <a:stretch/>
        </p:blipFill>
        <p:spPr>
          <a:xfrm>
            <a:off x="6405462" y="822100"/>
            <a:ext cx="1448342" cy="18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6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A2CB60-C2C5-8827-4BD9-C65484EA8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" t="2820" r="1880" b="30417"/>
          <a:stretch/>
        </p:blipFill>
        <p:spPr>
          <a:xfrm>
            <a:off x="3747816" y="804592"/>
            <a:ext cx="3603566" cy="19104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1FF174-B393-C034-8D95-72D6135938B7}"/>
              </a:ext>
            </a:extLst>
          </p:cNvPr>
          <p:cNvSpPr/>
          <p:nvPr/>
        </p:nvSpPr>
        <p:spPr bwMode="auto">
          <a:xfrm>
            <a:off x="3681931" y="1577746"/>
            <a:ext cx="1163256" cy="3957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21BDA9-A0C2-4451-D8D6-B19B2A313CAD}"/>
              </a:ext>
            </a:extLst>
          </p:cNvPr>
          <p:cNvSpPr/>
          <p:nvPr/>
        </p:nvSpPr>
        <p:spPr bwMode="auto">
          <a:xfrm>
            <a:off x="5258303" y="1679159"/>
            <a:ext cx="582592" cy="1929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52A942-0029-77F2-4683-49B320A1E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51" t="31082" r="13553" b="28553"/>
          <a:stretch/>
        </p:blipFill>
        <p:spPr>
          <a:xfrm>
            <a:off x="6076177" y="2628275"/>
            <a:ext cx="2529602" cy="17249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9F6D94-0789-7BE8-1971-37EEEA54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RDE for rocket propulsion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FB82-5ABD-7E7B-7189-98E0CD934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5" y="909822"/>
            <a:ext cx="5475434" cy="3974693"/>
          </a:xfrm>
        </p:spPr>
        <p:txBody>
          <a:bodyPr/>
          <a:lstStyle/>
          <a:p>
            <a:r>
              <a:rPr lang="en-US" dirty="0"/>
              <a:t>Parallel Plates</a:t>
            </a:r>
          </a:p>
          <a:p>
            <a:pPr lvl="1"/>
            <a:r>
              <a:rPr lang="en-US" dirty="0"/>
              <a:t>Constant height</a:t>
            </a:r>
          </a:p>
          <a:p>
            <a:r>
              <a:rPr lang="en-US" dirty="0"/>
              <a:t>Natural convergence</a:t>
            </a:r>
          </a:p>
          <a:p>
            <a:pPr lvl="1"/>
            <a:r>
              <a:rPr lang="en-US" dirty="0"/>
              <a:t>Increased chamber pressures</a:t>
            </a:r>
          </a:p>
          <a:p>
            <a:pPr lvl="1"/>
            <a:r>
              <a:rPr lang="en-US" dirty="0"/>
              <a:t>Flow conditioning</a:t>
            </a:r>
          </a:p>
          <a:p>
            <a:r>
              <a:rPr lang="en-US" dirty="0"/>
              <a:t>Integrated aerospike</a:t>
            </a:r>
          </a:p>
          <a:p>
            <a:pPr lvl="1"/>
            <a:r>
              <a:rPr lang="en-US" dirty="0"/>
              <a:t>No bulky bell nozzle</a:t>
            </a:r>
          </a:p>
          <a:p>
            <a:pPr lvl="1"/>
            <a:r>
              <a:rPr lang="en-US" dirty="0"/>
              <a:t>Further length and weight reduction</a:t>
            </a:r>
          </a:p>
          <a:p>
            <a:pPr lvl="1"/>
            <a:r>
              <a:rPr lang="en-US" dirty="0"/>
              <a:t>Possible volume for rocket hardware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15386-0FEB-2B5B-F263-F2649A3B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08139-DB23-D519-2C90-40C9EAF746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2506F3-B5E9-9274-DB03-4596E269DD5C}"/>
              </a:ext>
            </a:extLst>
          </p:cNvPr>
          <p:cNvSpPr txBox="1"/>
          <p:nvPr/>
        </p:nvSpPr>
        <p:spPr>
          <a:xfrm>
            <a:off x="7464675" y="2308715"/>
            <a:ext cx="170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Rocketdyne J-2T</a:t>
            </a:r>
          </a:p>
        </p:txBody>
      </p:sp>
    </p:spTree>
    <p:extLst>
      <p:ext uri="{BB962C8B-B14F-4D97-AF65-F5344CB8AC3E}">
        <p14:creationId xmlns:p14="http://schemas.microsoft.com/office/powerpoint/2010/main" val="161766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6D94-0789-7BE8-1971-37EEEA547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FB82-5ABD-7E7B-7189-98E0CD934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Instrument and operate a Radial RDE integrated with an aerospike</a:t>
            </a:r>
          </a:p>
          <a:p>
            <a:r>
              <a:rPr lang="en-US" dirty="0"/>
              <a:t>Perform experiments to evaluate performance and operation</a:t>
            </a:r>
          </a:p>
          <a:p>
            <a:pPr lvl="1"/>
            <a:r>
              <a:rPr lang="en-US" dirty="0"/>
              <a:t>CTAPs: internal, geometric throat, aerospike surface </a:t>
            </a:r>
          </a:p>
          <a:p>
            <a:pPr lvl="1"/>
            <a:r>
              <a:rPr lang="en-US" dirty="0"/>
              <a:t>Thrust</a:t>
            </a:r>
          </a:p>
          <a:p>
            <a:pPr lvl="1"/>
            <a:r>
              <a:rPr lang="en-US" dirty="0"/>
              <a:t>PCBs and wave modes</a:t>
            </a:r>
          </a:p>
          <a:p>
            <a:pPr lvl="1"/>
            <a:r>
              <a:rPr lang="en-US" dirty="0"/>
              <a:t>Understand relationship between wave characteristics and performance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15386-0FEB-2B5B-F263-F2649A3B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808139-DB23-D519-2C90-40C9EAF74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6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749A9D-0975-D6DC-819A-E560E0239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2C0BFF-B2E3-3426-4DBE-0A2FD5BD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RDE at The University of Alabama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ED515-D849-C1BD-FD9E-FB203CF50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10.4 cm injection plane, ~5.3 cm geometric throat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C9FE4-BDA3-45B8-B8B1-3E2D6181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A blue circular object with a green center&#10;&#10;Description automatically generated">
            <a:extLst>
              <a:ext uri="{FF2B5EF4-FFF2-40B4-BE49-F238E27FC236}">
                <a16:creationId xmlns:a16="http://schemas.microsoft.com/office/drawing/2014/main" id="{F115E629-345E-19E9-A77F-DDFA010A60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" y="1600956"/>
            <a:ext cx="4702154" cy="2788843"/>
          </a:xfrm>
          <a:prstGeom prst="rect">
            <a:avLst/>
          </a:prstGeom>
        </p:spPr>
      </p:pic>
      <p:pic>
        <p:nvPicPr>
          <p:cNvPr id="6" name="Picture 5" descr="A picture containing bicycle, attached, engine&#10;&#10;Description automatically generated">
            <a:extLst>
              <a:ext uri="{FF2B5EF4-FFF2-40B4-BE49-F238E27FC236}">
                <a16:creationId xmlns:a16="http://schemas.microsoft.com/office/drawing/2014/main" id="{DB1A2D72-EB7E-7132-2C9B-3C00E8C0E4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6" r="25152"/>
          <a:stretch/>
        </p:blipFill>
        <p:spPr bwMode="auto">
          <a:xfrm rot="5400000">
            <a:off x="5229737" y="827808"/>
            <a:ext cx="2788843" cy="4335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924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FC81675-7C5F-EE46-DB6C-F1B9AE9A7783}"/>
              </a:ext>
            </a:extLst>
          </p:cNvPr>
          <p:cNvGrpSpPr/>
          <p:nvPr/>
        </p:nvGrpSpPr>
        <p:grpSpPr>
          <a:xfrm>
            <a:off x="-3" y="884325"/>
            <a:ext cx="9144001" cy="3498159"/>
            <a:chOff x="248505" y="-18758"/>
            <a:chExt cx="5992944" cy="2202928"/>
          </a:xfrm>
        </p:grpSpPr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C0E3BB10-AABC-8AA7-3180-D6F9A4224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505" y="1783627"/>
              <a:ext cx="5992944" cy="400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740410" marR="0" indent="-28321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1 – top support plate           2 – oxidizer injector ring</a:t>
              </a:r>
              <a:r>
                <a:rPr lang="en-US" sz="20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     </a:t>
              </a:r>
              <a:r>
                <a:rPr lang="en-US" sz="20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3 – fuel injector ring</a:t>
              </a:r>
            </a:p>
            <a:p>
              <a:pPr marL="740410" marR="0" indent="-28321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4 – bottom support plate</a:t>
              </a:r>
              <a:r>
                <a:rPr lang="en-US" sz="2000" dirty="0"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     </a:t>
              </a:r>
              <a:r>
                <a:rPr lang="en-US" sz="20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5 – contour plate		   6 – aerospike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76897BA-06EE-DCE1-71E8-24EEB73C3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" t="6130" r="1772" b="3664"/>
            <a:stretch/>
          </p:blipFill>
          <p:spPr bwMode="auto">
            <a:xfrm>
              <a:off x="396831" y="-18758"/>
              <a:ext cx="5673726" cy="18110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A9FAC70-159A-E9E2-E637-13D952C5E3E6}"/>
                </a:ext>
              </a:extLst>
            </p:cNvPr>
            <p:cNvSpPr/>
            <p:nvPr/>
          </p:nvSpPr>
          <p:spPr>
            <a:xfrm>
              <a:off x="2585160" y="1151118"/>
              <a:ext cx="198100" cy="19049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7D0304-CE39-3259-B97A-C008B62C6227}"/>
                </a:ext>
              </a:extLst>
            </p:cNvPr>
            <p:cNvSpPr/>
            <p:nvPr/>
          </p:nvSpPr>
          <p:spPr>
            <a:xfrm>
              <a:off x="1527902" y="540111"/>
              <a:ext cx="198100" cy="19049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CB966E-8EC4-0871-4043-945F97212275}"/>
                </a:ext>
              </a:extLst>
            </p:cNvPr>
            <p:cNvSpPr/>
            <p:nvPr/>
          </p:nvSpPr>
          <p:spPr>
            <a:xfrm>
              <a:off x="952245" y="940948"/>
              <a:ext cx="198100" cy="19049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B5B284-8937-6134-AAB8-E2C6CA9CBD4E}"/>
                </a:ext>
              </a:extLst>
            </p:cNvPr>
            <p:cNvSpPr/>
            <p:nvPr/>
          </p:nvSpPr>
          <p:spPr>
            <a:xfrm>
              <a:off x="952245" y="701988"/>
              <a:ext cx="198100" cy="19049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44F6247-BDA9-94D1-A299-677D7A953CBD}"/>
                </a:ext>
              </a:extLst>
            </p:cNvPr>
            <p:cNvSpPr/>
            <p:nvPr/>
          </p:nvSpPr>
          <p:spPr>
            <a:xfrm>
              <a:off x="431215" y="324560"/>
              <a:ext cx="198100" cy="19049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2390C006-9460-C234-9393-5CBCA91D0C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753" y="291127"/>
              <a:ext cx="236197" cy="25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1</a:t>
              </a:r>
              <a:endPara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3DABD-FB56-3677-3CBB-0023B7CABE1D}"/>
                </a:ext>
              </a:extLst>
            </p:cNvPr>
            <p:cNvSpPr/>
            <p:nvPr/>
          </p:nvSpPr>
          <p:spPr>
            <a:xfrm>
              <a:off x="449875" y="1571279"/>
              <a:ext cx="198100" cy="19049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3A852F99-6A64-991D-D993-73423D788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499" y="669919"/>
              <a:ext cx="235585" cy="25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2</a:t>
              </a:r>
              <a:endPara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8E661543-E249-16D3-E765-EFAEBC923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228" y="911163"/>
              <a:ext cx="236197" cy="25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3</a:t>
              </a:r>
              <a:endPara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D107F3DF-16B9-70BB-20E5-798F4948A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280" y="1538316"/>
              <a:ext cx="235585" cy="25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4</a:t>
              </a:r>
              <a:endPara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6513EFE7-703A-8399-12C2-3345772BBD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849" y="512799"/>
              <a:ext cx="236197" cy="25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5</a:t>
              </a:r>
              <a:endPara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04909A9F-47CC-8E8C-42B8-8C8D6A9FE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0237" y="1120826"/>
              <a:ext cx="236197" cy="259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lnSpc>
                  <a:spcPct val="10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Helvetica" panose="020B0604020202020204" pitchFamily="34" charset="0"/>
                </a:rPr>
                <a:t>6</a:t>
              </a:r>
              <a:endPara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DBD51C0A-1E96-7BCF-BF2A-88E10D04916E}"/>
                </a:ext>
              </a:extLst>
            </p:cNvPr>
            <p:cNvSpPr/>
            <p:nvPr/>
          </p:nvSpPr>
          <p:spPr>
            <a:xfrm>
              <a:off x="1643213" y="872803"/>
              <a:ext cx="357505" cy="68144"/>
            </a:xfrm>
            <a:prstGeom prst="rightArrow">
              <a:avLst>
                <a:gd name="adj1" fmla="val 50000"/>
                <a:gd name="adj2" fmla="val 86216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Arrow: Circular 20">
              <a:extLst>
                <a:ext uri="{FF2B5EF4-FFF2-40B4-BE49-F238E27FC236}">
                  <a16:creationId xmlns:a16="http://schemas.microsoft.com/office/drawing/2014/main" id="{ABC5F1D2-44BC-9348-ABE0-08777622A88C}"/>
                </a:ext>
              </a:extLst>
            </p:cNvPr>
            <p:cNvSpPr/>
            <p:nvPr/>
          </p:nvSpPr>
          <p:spPr>
            <a:xfrm rot="4251189" flipV="1">
              <a:off x="2104224" y="397574"/>
              <a:ext cx="353515" cy="755101"/>
            </a:xfrm>
            <a:prstGeom prst="circularArrow">
              <a:avLst>
                <a:gd name="adj1" fmla="val 8797"/>
                <a:gd name="adj2" fmla="val 1142319"/>
                <a:gd name="adj3" fmla="val 1176265"/>
                <a:gd name="adj4" fmla="val 19257626"/>
                <a:gd name="adj5" fmla="val 14014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2219A17A-75C8-DCB9-8CA9-FBEBBCF85795}"/>
                </a:ext>
              </a:extLst>
            </p:cNvPr>
            <p:cNvSpPr/>
            <p:nvPr/>
          </p:nvSpPr>
          <p:spPr>
            <a:xfrm rot="18243377">
              <a:off x="2407248" y="599463"/>
              <a:ext cx="357485" cy="90901"/>
            </a:xfrm>
            <a:prstGeom prst="rightArrow">
              <a:avLst>
                <a:gd name="adj1" fmla="val 50000"/>
                <a:gd name="adj2" fmla="val 75088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6A4A6C13-CD72-F4D5-AAB8-3D5C6CD99E9E}"/>
                </a:ext>
              </a:extLst>
            </p:cNvPr>
            <p:cNvSpPr/>
            <p:nvPr/>
          </p:nvSpPr>
          <p:spPr>
            <a:xfrm rot="17190841">
              <a:off x="2254795" y="537516"/>
              <a:ext cx="356850" cy="88331"/>
            </a:xfrm>
            <a:prstGeom prst="rightArrow">
              <a:avLst>
                <a:gd name="adj1" fmla="val 50000"/>
                <a:gd name="adj2" fmla="val 64849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7886419-234B-4C0A-947F-C239DDF528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DD3328-0F8C-68D8-D6BF-929D1FC2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RDE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BD193-F926-88A3-67D3-BAF6FBB1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0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D69C-859A-6DC2-B85A-6C95D098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1A441-CFC6-E954-9D47-746BC7910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1" y="983928"/>
            <a:ext cx="3469635" cy="3363648"/>
          </a:xfrm>
        </p:spPr>
        <p:txBody>
          <a:bodyPr/>
          <a:lstStyle/>
          <a:p>
            <a:r>
              <a:rPr lang="en-US" sz="2000" dirty="0"/>
              <a:t>Internal CTAPs</a:t>
            </a:r>
          </a:p>
          <a:p>
            <a:pPr lvl="1"/>
            <a:r>
              <a:rPr lang="en-US" sz="2000" dirty="0"/>
              <a:t>0A, 0B, 1, 2A, 2B, 3</a:t>
            </a:r>
          </a:p>
          <a:p>
            <a:pPr lvl="1"/>
            <a:r>
              <a:rPr lang="en-US" sz="2000" dirty="0"/>
              <a:t>Throat to determine EAP using modified NPS method</a:t>
            </a:r>
          </a:p>
          <a:p>
            <a:r>
              <a:rPr lang="en-US" sz="2000" dirty="0"/>
              <a:t>Aerospike CTAPs</a:t>
            </a:r>
          </a:p>
          <a:p>
            <a:pPr lvl="1"/>
            <a:r>
              <a:rPr lang="en-US" sz="2000" dirty="0"/>
              <a:t>1-8</a:t>
            </a:r>
          </a:p>
          <a:p>
            <a:pPr lvl="1"/>
            <a:r>
              <a:rPr lang="en-US" sz="2000" dirty="0"/>
              <a:t>Not all used</a:t>
            </a:r>
          </a:p>
          <a:p>
            <a:r>
              <a:rPr lang="en-US" sz="2000" dirty="0"/>
              <a:t>Recessed PCBs, A &amp; B</a:t>
            </a:r>
          </a:p>
          <a:p>
            <a:r>
              <a:rPr lang="en-US" sz="2000" dirty="0"/>
              <a:t>Thrust measurement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24814-5A02-0074-FCFA-CBAFAABC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A1AB4F-77E1-4F51-0823-18B1914D78D3}"/>
              </a:ext>
            </a:extLst>
          </p:cNvPr>
          <p:cNvGrpSpPr>
            <a:grpSpLocks noChangeAspect="1"/>
          </p:cNvGrpSpPr>
          <p:nvPr/>
        </p:nvGrpSpPr>
        <p:grpSpPr>
          <a:xfrm>
            <a:off x="3418213" y="997854"/>
            <a:ext cx="5689804" cy="3356976"/>
            <a:chOff x="0" y="0"/>
            <a:chExt cx="5486400" cy="3200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07A91D-8EED-BD6F-76AA-8A0575D14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486400" cy="32004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E933EE-F84F-8252-8156-CD93FAF8098D}"/>
                </a:ext>
              </a:extLst>
            </p:cNvPr>
            <p:cNvGrpSpPr/>
            <p:nvPr/>
          </p:nvGrpSpPr>
          <p:grpSpPr>
            <a:xfrm>
              <a:off x="310724" y="175722"/>
              <a:ext cx="4907580" cy="2478003"/>
              <a:chOff x="310724" y="175711"/>
              <a:chExt cx="4665409" cy="2476517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3B2CB71-BF72-6285-6F6A-6403A87032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60181" y="175711"/>
                <a:ext cx="515952" cy="333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EB081B0-DD05-3761-1A73-65C692C7908F}"/>
                  </a:ext>
                </a:extLst>
              </p:cNvPr>
              <p:cNvSpPr/>
              <p:nvPr/>
            </p:nvSpPr>
            <p:spPr>
              <a:xfrm>
                <a:off x="2356261" y="185253"/>
                <a:ext cx="2108200" cy="2466975"/>
              </a:xfrm>
              <a:custGeom>
                <a:avLst/>
                <a:gdLst>
                  <a:gd name="connsiteX0" fmla="*/ 2108200 w 2108200"/>
                  <a:gd name="connsiteY0" fmla="*/ 0 h 2466975"/>
                  <a:gd name="connsiteX1" fmla="*/ 1927225 w 2108200"/>
                  <a:gd name="connsiteY1" fmla="*/ 444500 h 2466975"/>
                  <a:gd name="connsiteX2" fmla="*/ 1660525 w 2108200"/>
                  <a:gd name="connsiteY2" fmla="*/ 993775 h 2466975"/>
                  <a:gd name="connsiteX3" fmla="*/ 1450975 w 2108200"/>
                  <a:gd name="connsiteY3" fmla="*/ 1365250 h 2466975"/>
                  <a:gd name="connsiteX4" fmla="*/ 1257300 w 2108200"/>
                  <a:gd name="connsiteY4" fmla="*/ 1657350 h 2466975"/>
                  <a:gd name="connsiteX5" fmla="*/ 1057275 w 2108200"/>
                  <a:gd name="connsiteY5" fmla="*/ 1920875 h 2466975"/>
                  <a:gd name="connsiteX6" fmla="*/ 831850 w 2108200"/>
                  <a:gd name="connsiteY6" fmla="*/ 2152650 h 2466975"/>
                  <a:gd name="connsiteX7" fmla="*/ 574675 w 2108200"/>
                  <a:gd name="connsiteY7" fmla="*/ 2336800 h 2466975"/>
                  <a:gd name="connsiteX8" fmla="*/ 323850 w 2108200"/>
                  <a:gd name="connsiteY8" fmla="*/ 2441575 h 2466975"/>
                  <a:gd name="connsiteX9" fmla="*/ 0 w 2108200"/>
                  <a:gd name="connsiteY9" fmla="*/ 2466975 h 24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8200" h="2466975">
                    <a:moveTo>
                      <a:pt x="2108200" y="0"/>
                    </a:moveTo>
                    <a:cubicBezTo>
                      <a:pt x="2055018" y="139435"/>
                      <a:pt x="2001837" y="278871"/>
                      <a:pt x="1927225" y="444500"/>
                    </a:cubicBezTo>
                    <a:cubicBezTo>
                      <a:pt x="1852613" y="610129"/>
                      <a:pt x="1739900" y="840317"/>
                      <a:pt x="1660525" y="993775"/>
                    </a:cubicBezTo>
                    <a:cubicBezTo>
                      <a:pt x="1581150" y="1147233"/>
                      <a:pt x="1518179" y="1254654"/>
                      <a:pt x="1450975" y="1365250"/>
                    </a:cubicBezTo>
                    <a:cubicBezTo>
                      <a:pt x="1383771" y="1475846"/>
                      <a:pt x="1322917" y="1564746"/>
                      <a:pt x="1257300" y="1657350"/>
                    </a:cubicBezTo>
                    <a:cubicBezTo>
                      <a:pt x="1191683" y="1749954"/>
                      <a:pt x="1128183" y="1838325"/>
                      <a:pt x="1057275" y="1920875"/>
                    </a:cubicBezTo>
                    <a:cubicBezTo>
                      <a:pt x="986367" y="2003425"/>
                      <a:pt x="912283" y="2083329"/>
                      <a:pt x="831850" y="2152650"/>
                    </a:cubicBezTo>
                    <a:cubicBezTo>
                      <a:pt x="751417" y="2221971"/>
                      <a:pt x="659342" y="2288646"/>
                      <a:pt x="574675" y="2336800"/>
                    </a:cubicBezTo>
                    <a:cubicBezTo>
                      <a:pt x="490008" y="2384954"/>
                      <a:pt x="419629" y="2419879"/>
                      <a:pt x="323850" y="2441575"/>
                    </a:cubicBezTo>
                    <a:cubicBezTo>
                      <a:pt x="228071" y="2463271"/>
                      <a:pt x="133350" y="2461683"/>
                      <a:pt x="0" y="24669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CF2F867-61DC-B13E-EA67-EB4CB59194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0724" y="2649745"/>
                <a:ext cx="2050299" cy="17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Explosion: 8 Points 54">
                <a:extLst>
                  <a:ext uri="{FF2B5EF4-FFF2-40B4-BE49-F238E27FC236}">
                    <a16:creationId xmlns:a16="http://schemas.microsoft.com/office/drawing/2014/main" id="{37032677-F669-400F-FF4B-7D54C2ABE70E}"/>
                  </a:ext>
                </a:extLst>
              </p:cNvPr>
              <p:cNvSpPr/>
              <p:nvPr/>
            </p:nvSpPr>
            <p:spPr>
              <a:xfrm>
                <a:off x="413918" y="2473882"/>
                <a:ext cx="279129" cy="151023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3A32A33-51E0-19A6-2C05-C64D567FB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121" y="2436827"/>
              <a:ext cx="2" cy="2126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9CFC9BD-95C4-61B5-4EE0-1D161A3C1E63}"/>
                </a:ext>
              </a:extLst>
            </p:cNvPr>
            <p:cNvSpPr/>
            <p:nvPr/>
          </p:nvSpPr>
          <p:spPr>
            <a:xfrm>
              <a:off x="295852" y="2549628"/>
              <a:ext cx="64008" cy="64008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TextBox 140">
              <a:extLst>
                <a:ext uri="{FF2B5EF4-FFF2-40B4-BE49-F238E27FC236}">
                  <a16:creationId xmlns:a16="http://schemas.microsoft.com/office/drawing/2014/main" id="{200F23C3-AEBA-A791-7DA1-ECFB6E0BB478}"/>
                </a:ext>
              </a:extLst>
            </p:cNvPr>
            <p:cNvSpPr txBox="1"/>
            <p:nvPr/>
          </p:nvSpPr>
          <p:spPr>
            <a:xfrm>
              <a:off x="240906" y="2629332"/>
              <a:ext cx="413359" cy="2978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0A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0B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7C490F8-A885-5A22-A896-435002230D10}"/>
                </a:ext>
              </a:extLst>
            </p:cNvPr>
            <p:cNvSpPr/>
            <p:nvPr/>
          </p:nvSpPr>
          <p:spPr>
            <a:xfrm>
              <a:off x="2399238" y="2620397"/>
              <a:ext cx="64008" cy="64008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3944075-497C-783E-747A-336457F8C1C3}"/>
                </a:ext>
              </a:extLst>
            </p:cNvPr>
            <p:cNvSpPr/>
            <p:nvPr/>
          </p:nvSpPr>
          <p:spPr>
            <a:xfrm>
              <a:off x="695090" y="2621174"/>
              <a:ext cx="64008" cy="64008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120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4F9A912-30F7-3362-B6DF-742C8E3CCB54}"/>
                </a:ext>
              </a:extLst>
            </p:cNvPr>
            <p:cNvSpPr/>
            <p:nvPr/>
          </p:nvSpPr>
          <p:spPr>
            <a:xfrm>
              <a:off x="1545650" y="2618293"/>
              <a:ext cx="64008" cy="64008"/>
            </a:xfrm>
            <a:prstGeom prst="ellipse">
              <a:avLst/>
            </a:prstGeom>
            <a:solidFill>
              <a:srgbClr val="FFC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TextBox 145">
              <a:extLst>
                <a:ext uri="{FF2B5EF4-FFF2-40B4-BE49-F238E27FC236}">
                  <a16:creationId xmlns:a16="http://schemas.microsoft.com/office/drawing/2014/main" id="{ED24D202-F8F1-F76F-50F9-E46D3F2AE6EF}"/>
                </a:ext>
              </a:extLst>
            </p:cNvPr>
            <p:cNvSpPr txBox="1"/>
            <p:nvPr/>
          </p:nvSpPr>
          <p:spPr>
            <a:xfrm>
              <a:off x="1526947" y="2625844"/>
              <a:ext cx="406215" cy="2789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2A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2B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Box 147">
              <a:extLst>
                <a:ext uri="{FF2B5EF4-FFF2-40B4-BE49-F238E27FC236}">
                  <a16:creationId xmlns:a16="http://schemas.microsoft.com/office/drawing/2014/main" id="{A199024B-1917-691D-C6F4-B3502E13BE0E}"/>
                </a:ext>
              </a:extLst>
            </p:cNvPr>
            <p:cNvSpPr txBox="1"/>
            <p:nvPr/>
          </p:nvSpPr>
          <p:spPr>
            <a:xfrm>
              <a:off x="2398997" y="2629764"/>
              <a:ext cx="345896" cy="3088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5CC9943F-4629-AEC0-D1BB-6DB1EC8C5724}"/>
                </a:ext>
              </a:extLst>
            </p:cNvPr>
            <p:cNvSpPr/>
            <p:nvPr/>
          </p:nvSpPr>
          <p:spPr>
            <a:xfrm>
              <a:off x="1263631" y="2615986"/>
              <a:ext cx="73152" cy="73152"/>
            </a:xfrm>
            <a:prstGeom prst="diamond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TextBox 153">
              <a:extLst>
                <a:ext uri="{FF2B5EF4-FFF2-40B4-BE49-F238E27FC236}">
                  <a16:creationId xmlns:a16="http://schemas.microsoft.com/office/drawing/2014/main" id="{27B94604-135E-CF23-E4ED-54FE4F4063D5}"/>
                </a:ext>
              </a:extLst>
            </p:cNvPr>
            <p:cNvSpPr txBox="1"/>
            <p:nvPr/>
          </p:nvSpPr>
          <p:spPr>
            <a:xfrm>
              <a:off x="2566815" y="2626386"/>
              <a:ext cx="682037" cy="2372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Throat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Box 155">
              <a:extLst>
                <a:ext uri="{FF2B5EF4-FFF2-40B4-BE49-F238E27FC236}">
                  <a16:creationId xmlns:a16="http://schemas.microsoft.com/office/drawing/2014/main" id="{524D9788-683B-9CC7-1E16-69F0869077FB}"/>
                </a:ext>
              </a:extLst>
            </p:cNvPr>
            <p:cNvSpPr txBox="1"/>
            <p:nvPr/>
          </p:nvSpPr>
          <p:spPr>
            <a:xfrm>
              <a:off x="3405224" y="2245911"/>
              <a:ext cx="57480" cy="2376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74A9696-036F-518A-ADF4-01BD6A00BDCD}"/>
                </a:ext>
              </a:extLst>
            </p:cNvPr>
            <p:cNvSpPr/>
            <p:nvPr/>
          </p:nvSpPr>
          <p:spPr>
            <a:xfrm>
              <a:off x="4717417" y="148576"/>
              <a:ext cx="64008" cy="64008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TextBox 228">
              <a:extLst>
                <a:ext uri="{FF2B5EF4-FFF2-40B4-BE49-F238E27FC236}">
                  <a16:creationId xmlns:a16="http://schemas.microsoft.com/office/drawing/2014/main" id="{E15F0E36-CB50-414F-7CD6-7330BA589561}"/>
                </a:ext>
              </a:extLst>
            </p:cNvPr>
            <p:cNvSpPr txBox="1"/>
            <p:nvPr/>
          </p:nvSpPr>
          <p:spPr>
            <a:xfrm>
              <a:off x="3715218" y="1899142"/>
              <a:ext cx="72775" cy="2376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Box 229">
              <a:extLst>
                <a:ext uri="{FF2B5EF4-FFF2-40B4-BE49-F238E27FC236}">
                  <a16:creationId xmlns:a16="http://schemas.microsoft.com/office/drawing/2014/main" id="{929F3B25-2F3B-FE0D-3586-9E86D56610FE}"/>
                </a:ext>
              </a:extLst>
            </p:cNvPr>
            <p:cNvSpPr txBox="1"/>
            <p:nvPr/>
          </p:nvSpPr>
          <p:spPr>
            <a:xfrm>
              <a:off x="4937116" y="132563"/>
              <a:ext cx="199054" cy="2376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Box 230">
              <a:extLst>
                <a:ext uri="{FF2B5EF4-FFF2-40B4-BE49-F238E27FC236}">
                  <a16:creationId xmlns:a16="http://schemas.microsoft.com/office/drawing/2014/main" id="{D9AEB2E1-AA33-20BD-C99E-C7ECD99D4009}"/>
                </a:ext>
              </a:extLst>
            </p:cNvPr>
            <p:cNvSpPr txBox="1"/>
            <p:nvPr/>
          </p:nvSpPr>
          <p:spPr>
            <a:xfrm>
              <a:off x="4733892" y="138243"/>
              <a:ext cx="95728" cy="2376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231">
              <a:extLst>
                <a:ext uri="{FF2B5EF4-FFF2-40B4-BE49-F238E27FC236}">
                  <a16:creationId xmlns:a16="http://schemas.microsoft.com/office/drawing/2014/main" id="{A1C3BB2C-6171-7228-D93F-E6AB76300696}"/>
                </a:ext>
              </a:extLst>
            </p:cNvPr>
            <p:cNvSpPr txBox="1"/>
            <p:nvPr/>
          </p:nvSpPr>
          <p:spPr>
            <a:xfrm>
              <a:off x="4526620" y="488511"/>
              <a:ext cx="105898" cy="2376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232">
              <a:extLst>
                <a:ext uri="{FF2B5EF4-FFF2-40B4-BE49-F238E27FC236}">
                  <a16:creationId xmlns:a16="http://schemas.microsoft.com/office/drawing/2014/main" id="{3194E0F8-3728-AF32-DABB-49BC426B3DD5}"/>
                </a:ext>
              </a:extLst>
            </p:cNvPr>
            <p:cNvSpPr txBox="1"/>
            <p:nvPr/>
          </p:nvSpPr>
          <p:spPr>
            <a:xfrm>
              <a:off x="4314634" y="849871"/>
              <a:ext cx="267575" cy="2376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Box 233">
              <a:extLst>
                <a:ext uri="{FF2B5EF4-FFF2-40B4-BE49-F238E27FC236}">
                  <a16:creationId xmlns:a16="http://schemas.microsoft.com/office/drawing/2014/main" id="{4FAE5F6E-3FD3-BC6D-CED5-CEB93937C0B6}"/>
                </a:ext>
              </a:extLst>
            </p:cNvPr>
            <p:cNvSpPr txBox="1"/>
            <p:nvPr/>
          </p:nvSpPr>
          <p:spPr>
            <a:xfrm>
              <a:off x="4160911" y="1197527"/>
              <a:ext cx="93745" cy="2376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Box 234">
              <a:extLst>
                <a:ext uri="{FF2B5EF4-FFF2-40B4-BE49-F238E27FC236}">
                  <a16:creationId xmlns:a16="http://schemas.microsoft.com/office/drawing/2014/main" id="{9459273B-B00A-968F-EFEE-65669D0A33F6}"/>
                </a:ext>
              </a:extLst>
            </p:cNvPr>
            <p:cNvSpPr txBox="1"/>
            <p:nvPr/>
          </p:nvSpPr>
          <p:spPr>
            <a:xfrm>
              <a:off x="3953310" y="1553469"/>
              <a:ext cx="98709" cy="2376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88600B8-CF4B-F9CD-62DC-91A834E17F6F}"/>
                </a:ext>
              </a:extLst>
            </p:cNvPr>
            <p:cNvGrpSpPr/>
            <p:nvPr/>
          </p:nvGrpSpPr>
          <p:grpSpPr>
            <a:xfrm>
              <a:off x="87982" y="26813"/>
              <a:ext cx="2428277" cy="834448"/>
              <a:chOff x="87982" y="26807"/>
              <a:chExt cx="2308459" cy="83400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4DA5AD0-E0B7-1F1A-6715-01FA3FAA914C}"/>
                  </a:ext>
                </a:extLst>
              </p:cNvPr>
              <p:cNvGrpSpPr/>
              <p:nvPr/>
            </p:nvGrpSpPr>
            <p:grpSpPr>
              <a:xfrm>
                <a:off x="87982" y="26807"/>
                <a:ext cx="2308459" cy="834000"/>
                <a:chOff x="87982" y="26807"/>
                <a:chExt cx="2308459" cy="834000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D049F0C-E5B4-FACD-F80D-E039B809D255}"/>
                    </a:ext>
                  </a:extLst>
                </p:cNvPr>
                <p:cNvSpPr/>
                <p:nvPr/>
              </p:nvSpPr>
              <p:spPr>
                <a:xfrm>
                  <a:off x="87982" y="80969"/>
                  <a:ext cx="2257296" cy="7552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AB7D372E-C586-D2A3-D6C6-0670A81C57CD}"/>
                    </a:ext>
                  </a:extLst>
                </p:cNvPr>
                <p:cNvGrpSpPr/>
                <p:nvPr/>
              </p:nvGrpSpPr>
              <p:grpSpPr>
                <a:xfrm>
                  <a:off x="130269" y="26807"/>
                  <a:ext cx="2266172" cy="834000"/>
                  <a:chOff x="130269" y="26807"/>
                  <a:chExt cx="2266172" cy="834000"/>
                </a:xfrm>
              </p:grpSpPr>
              <p:sp>
                <p:nvSpPr>
                  <p:cNvPr id="49" name="Diamond 48">
                    <a:extLst>
                      <a:ext uri="{FF2B5EF4-FFF2-40B4-BE49-F238E27FC236}">
                        <a16:creationId xmlns:a16="http://schemas.microsoft.com/office/drawing/2014/main" id="{A657D59D-854A-09B4-19AE-9BDDD381CAB5}"/>
                      </a:ext>
                    </a:extLst>
                  </p:cNvPr>
                  <p:cNvSpPr/>
                  <p:nvPr/>
                </p:nvSpPr>
                <p:spPr>
                  <a:xfrm>
                    <a:off x="151171" y="694829"/>
                    <a:ext cx="91440" cy="91440"/>
                  </a:xfrm>
                  <a:prstGeom prst="diamond">
                    <a:avLst/>
                  </a:prstGeom>
                  <a:solidFill>
                    <a:srgbClr val="00B0F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Explosion: 8 Points 49">
                    <a:extLst>
                      <a:ext uri="{FF2B5EF4-FFF2-40B4-BE49-F238E27FC236}">
                        <a16:creationId xmlns:a16="http://schemas.microsoft.com/office/drawing/2014/main" id="{9B535FCA-2CDC-565A-10BE-DB8F4A415131}"/>
                      </a:ext>
                    </a:extLst>
                  </p:cNvPr>
                  <p:cNvSpPr/>
                  <p:nvPr/>
                </p:nvSpPr>
                <p:spPr>
                  <a:xfrm>
                    <a:off x="130269" y="101366"/>
                    <a:ext cx="137160" cy="137160"/>
                  </a:xfrm>
                  <a:prstGeom prst="irregularSeal1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TextBox 258">
                    <a:extLst>
                      <a:ext uri="{FF2B5EF4-FFF2-40B4-BE49-F238E27FC236}">
                        <a16:creationId xmlns:a16="http://schemas.microsoft.com/office/drawing/2014/main" id="{730E4E10-6969-3D4C-2A81-229CFA5C6A74}"/>
                      </a:ext>
                    </a:extLst>
                  </p:cNvPr>
                  <p:cNvSpPr txBox="1"/>
                  <p:nvPr/>
                </p:nvSpPr>
                <p:spPr>
                  <a:xfrm>
                    <a:off x="221465" y="26807"/>
                    <a:ext cx="2174976" cy="834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algn="just">
                      <a:lnSpc>
                        <a:spcPts val="1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DETONATION</a:t>
                    </a:r>
                    <a:endPara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0" marR="0" algn="just">
                      <a:lnSpc>
                        <a:spcPts val="1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INT (INTERNAL) CTAP</a:t>
                    </a:r>
                    <a:endPara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0" marR="0" algn="just">
                      <a:lnSpc>
                        <a:spcPts val="1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AERO (AEROSPIKE) CTAP</a:t>
                    </a:r>
                    <a:endPara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marL="0" marR="0" algn="just">
                      <a:lnSpc>
                        <a:spcPts val="1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PCB</a:t>
                    </a:r>
                    <a:endPara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DBD64AB-596C-E649-942F-7E2280225177}"/>
                  </a:ext>
                </a:extLst>
              </p:cNvPr>
              <p:cNvSpPr/>
              <p:nvPr/>
            </p:nvSpPr>
            <p:spPr>
              <a:xfrm>
                <a:off x="150086" y="509022"/>
                <a:ext cx="91440" cy="9144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EA64DE9-B0FD-ABC0-E81F-F724B1324DE3}"/>
                  </a:ext>
                </a:extLst>
              </p:cNvPr>
              <p:cNvSpPr/>
              <p:nvPr/>
            </p:nvSpPr>
            <p:spPr>
              <a:xfrm>
                <a:off x="150086" y="316903"/>
                <a:ext cx="91440" cy="9144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E6F64E-DC54-37D4-B884-005B5E0EF3E5}"/>
                </a:ext>
              </a:extLst>
            </p:cNvPr>
            <p:cNvCxnSpPr>
              <a:cxnSpLocks/>
            </p:cNvCxnSpPr>
            <p:nvPr/>
          </p:nvCxnSpPr>
          <p:spPr>
            <a:xfrm>
              <a:off x="320405" y="2446756"/>
              <a:ext cx="23164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2267C6AC-8B07-4725-1E5A-7C7A3097A19B}"/>
                </a:ext>
              </a:extLst>
            </p:cNvPr>
            <p:cNvSpPr/>
            <p:nvPr/>
          </p:nvSpPr>
          <p:spPr>
            <a:xfrm rot="5794129">
              <a:off x="2574806" y="2331649"/>
              <a:ext cx="116214" cy="112283"/>
            </a:xfrm>
            <a:prstGeom prst="arc">
              <a:avLst>
                <a:gd name="adj1" fmla="val 12984458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809D79C-CB06-6460-C24E-B765E60E00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75449" y="1171784"/>
              <a:ext cx="1195563" cy="11744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4324AB-E48E-B328-EF04-BE55F8B1F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520" y="858377"/>
              <a:ext cx="1428740" cy="292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914D6AF-3B01-3E58-487B-93EC7A6AD2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80629" y="855006"/>
              <a:ext cx="0" cy="3209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CDD9172-96E7-5DBB-C28B-8D5CDE715482}"/>
                </a:ext>
              </a:extLst>
            </p:cNvPr>
            <p:cNvSpPr/>
            <p:nvPr/>
          </p:nvSpPr>
          <p:spPr>
            <a:xfrm>
              <a:off x="4961436" y="147003"/>
              <a:ext cx="64008" cy="64008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114A3C4-9815-78BA-C139-23A594E8FB2E}"/>
                </a:ext>
              </a:extLst>
            </p:cNvPr>
            <p:cNvSpPr/>
            <p:nvPr/>
          </p:nvSpPr>
          <p:spPr>
            <a:xfrm rot="2490692">
              <a:off x="3698393" y="1915847"/>
              <a:ext cx="64008" cy="64008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ADC91F4-6114-32A3-8FAE-7AFC47BC0A52}"/>
                </a:ext>
              </a:extLst>
            </p:cNvPr>
            <p:cNvSpPr/>
            <p:nvPr/>
          </p:nvSpPr>
          <p:spPr>
            <a:xfrm rot="1449712">
              <a:off x="4339016" y="870795"/>
              <a:ext cx="64008" cy="64008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164CF56-40B9-B308-7571-F0670A0AC0F7}"/>
                </a:ext>
              </a:extLst>
            </p:cNvPr>
            <p:cNvSpPr/>
            <p:nvPr/>
          </p:nvSpPr>
          <p:spPr>
            <a:xfrm rot="1323467">
              <a:off x="4507512" y="518356"/>
              <a:ext cx="64008" cy="64008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A1245B7-CE95-7CF3-D661-D11C935F46C7}"/>
                </a:ext>
              </a:extLst>
            </p:cNvPr>
            <p:cNvSpPr/>
            <p:nvPr/>
          </p:nvSpPr>
          <p:spPr>
            <a:xfrm>
              <a:off x="2566815" y="2617159"/>
              <a:ext cx="64008" cy="64008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F7AEF8B-64AB-F269-D2F2-1AC3AF77B9BB}"/>
                </a:ext>
              </a:extLst>
            </p:cNvPr>
            <p:cNvSpPr/>
            <p:nvPr/>
          </p:nvSpPr>
          <p:spPr>
            <a:xfrm rot="1895982">
              <a:off x="3950532" y="1572959"/>
              <a:ext cx="64008" cy="64008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571D43E-4B3D-815E-B842-730FA6B49687}"/>
                </a:ext>
              </a:extLst>
            </p:cNvPr>
            <p:cNvSpPr/>
            <p:nvPr/>
          </p:nvSpPr>
          <p:spPr>
            <a:xfrm rot="2901932">
              <a:off x="3379342" y="2268483"/>
              <a:ext cx="64008" cy="64008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1FB0CBB-B12A-DD1B-F151-69D22CEBC883}"/>
                </a:ext>
              </a:extLst>
            </p:cNvPr>
            <p:cNvSpPr/>
            <p:nvPr/>
          </p:nvSpPr>
          <p:spPr>
            <a:xfrm rot="1685686">
              <a:off x="4153269" y="1222255"/>
              <a:ext cx="64008" cy="64008"/>
            </a:xfrm>
            <a:prstGeom prst="ellipse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TextBox 145">
              <a:extLst>
                <a:ext uri="{FF2B5EF4-FFF2-40B4-BE49-F238E27FC236}">
                  <a16:creationId xmlns:a16="http://schemas.microsoft.com/office/drawing/2014/main" id="{50B9DAA8-E71A-71BB-B701-CBFB049CEEC3}"/>
                </a:ext>
              </a:extLst>
            </p:cNvPr>
            <p:cNvSpPr txBox="1"/>
            <p:nvPr/>
          </p:nvSpPr>
          <p:spPr>
            <a:xfrm>
              <a:off x="731980" y="2595078"/>
              <a:ext cx="54432" cy="2376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TextBox 145">
              <a:extLst>
                <a:ext uri="{FF2B5EF4-FFF2-40B4-BE49-F238E27FC236}">
                  <a16:creationId xmlns:a16="http://schemas.microsoft.com/office/drawing/2014/main" id="{91492677-62F4-4B45-86CD-3FB75B902BF6}"/>
                </a:ext>
              </a:extLst>
            </p:cNvPr>
            <p:cNvSpPr txBox="1"/>
            <p:nvPr/>
          </p:nvSpPr>
          <p:spPr>
            <a:xfrm>
              <a:off x="1225501" y="2631310"/>
              <a:ext cx="260904" cy="2813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just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466ACC-0FFF-90B9-50D1-E453123246BE}"/>
                </a:ext>
              </a:extLst>
            </p:cNvPr>
            <p:cNvCxnSpPr>
              <a:cxnSpLocks/>
            </p:cNvCxnSpPr>
            <p:nvPr/>
          </p:nvCxnSpPr>
          <p:spPr>
            <a:xfrm>
              <a:off x="4993585" y="52232"/>
              <a:ext cx="0" cy="2874975"/>
            </a:xfrm>
            <a:prstGeom prst="line">
              <a:avLst/>
            </a:prstGeom>
            <a:ln w="12700">
              <a:solidFill>
                <a:schemeClr val="bg2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D2C1354D-017D-7C3D-795F-2B947F96E1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screenshot of a graph&#10;&#10;Description automatically generated">
            <a:extLst>
              <a:ext uri="{FF2B5EF4-FFF2-40B4-BE49-F238E27FC236}">
                <a16:creationId xmlns:a16="http://schemas.microsoft.com/office/drawing/2014/main" id="{0AC34A61-C407-9007-C9FB-E407D3BF3E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6" t="12908" r="1999" b="75759"/>
          <a:stretch/>
        </p:blipFill>
        <p:spPr>
          <a:xfrm>
            <a:off x="5452527" y="785797"/>
            <a:ext cx="3691473" cy="65152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114CAB-0F28-AC99-B621-2F1DEE9E7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975" y="1477213"/>
            <a:ext cx="2777343" cy="2821851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3C33AC4-0271-C02B-A544-35DDD6259EC8}"/>
              </a:ext>
            </a:extLst>
          </p:cNvPr>
          <p:cNvSpPr txBox="1"/>
          <p:nvPr/>
        </p:nvSpPr>
        <p:spPr>
          <a:xfrm>
            <a:off x="5929738" y="351710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Fuel flow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9B32F-204A-D62F-0C60-9CBA59E3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CTAP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070A2-2FE0-80D2-1158-840AE3BAEA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3085" y="755727"/>
                <a:ext cx="5422983" cy="4473685"/>
              </a:xfrm>
            </p:spPr>
            <p:txBody>
              <a:bodyPr/>
              <a:lstStyle/>
              <a:p>
                <a:r>
                  <a:rPr lang="en-US" dirty="0"/>
                  <a:t>CTAP0 measurement at       injection plane</a:t>
                </a:r>
                <a:endParaRPr lang="en-US" sz="600" dirty="0"/>
              </a:p>
              <a:p>
                <a:r>
                  <a:rPr lang="en-US" dirty="0"/>
                  <a:t>Provides an overestimate of reactant inlet pressure;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contribution from detonation</a:t>
                </a:r>
              </a:p>
              <a:p>
                <a:pPr lvl="1"/>
                <a:r>
                  <a:rPr lang="en-US" dirty="0"/>
                  <a:t>Total pressure assumption</a:t>
                </a:r>
                <a:endParaRPr lang="en-US" sz="600" dirty="0"/>
              </a:p>
              <a:p>
                <a:r>
                  <a:rPr lang="en-US" dirty="0"/>
                  <a:t>Combustor Pressure Gain</a:t>
                </a:r>
              </a:p>
              <a:p>
                <a:pPr lvl="1"/>
                <a:r>
                  <a:rPr lang="en-US" dirty="0"/>
                  <a:t>%PG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 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𝑟𝑜𝑎𝑡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highlight>
                    <a:srgbClr val="FFFF00"/>
                  </a:highlight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𝑟𝑜𝑎𝑡</m:t>
                        </m:r>
                      </m:sub>
                    </m:sSub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0.5568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𝑟𝑜𝑎𝑡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342900" lvl="1" indent="0">
                  <a:buNone/>
                </a:pPr>
                <a:r>
                  <a:rPr lang="en-US" dirty="0"/>
                  <a:t>                                    </a:t>
                </a:r>
                <a:r>
                  <a:rPr lang="en-US" i="1" dirty="0"/>
                  <a:t>assuming M  = 1.0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C070A2-2FE0-80D2-1158-840AE3BAEA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085" y="755727"/>
                <a:ext cx="5422983" cy="4473685"/>
              </a:xfrm>
              <a:blipFill>
                <a:blip r:embed="rId4"/>
                <a:stretch>
                  <a:fillRect l="-1461" t="-954" r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C35CB-3295-A25E-4E9F-C17D0248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DF03B9-8391-21E6-DF78-5A87051B9D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430480-56B4-9D40-BBAC-357B9CBCBB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t="6130" r="49410" b="3664"/>
          <a:stretch/>
        </p:blipFill>
        <p:spPr bwMode="auto">
          <a:xfrm>
            <a:off x="4071096" y="763932"/>
            <a:ext cx="1348803" cy="868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DCF208C-86B6-8229-1874-1BB501746561}"/>
              </a:ext>
            </a:extLst>
          </p:cNvPr>
          <p:cNvSpPr/>
          <p:nvPr/>
        </p:nvSpPr>
        <p:spPr>
          <a:xfrm>
            <a:off x="4363643" y="1058262"/>
            <a:ext cx="330200" cy="2793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C094C8-D3B4-6DE4-12C8-4E1AE67994D6}"/>
              </a:ext>
            </a:extLst>
          </p:cNvPr>
          <p:cNvCxnSpPr>
            <a:cxnSpLocks/>
            <a:stCxn id="16" idx="2"/>
            <a:endCxn id="22" idx="1"/>
          </p:cNvCxnSpPr>
          <p:nvPr/>
        </p:nvCxnSpPr>
        <p:spPr bwMode="auto">
          <a:xfrm>
            <a:off x="4528743" y="1337661"/>
            <a:ext cx="978232" cy="155047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9B51F95-E8ED-875A-2085-EBB6B7699311}"/>
              </a:ext>
            </a:extLst>
          </p:cNvPr>
          <p:cNvSpPr/>
          <p:nvPr/>
        </p:nvSpPr>
        <p:spPr bwMode="auto">
          <a:xfrm>
            <a:off x="5826868" y="3192780"/>
            <a:ext cx="137160" cy="1371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729808-CB67-32D5-CB78-8CE14D843694}"/>
              </a:ext>
            </a:extLst>
          </p:cNvPr>
          <p:cNvCxnSpPr/>
          <p:nvPr/>
        </p:nvCxnSpPr>
        <p:spPr bwMode="auto">
          <a:xfrm>
            <a:off x="5895448" y="1973580"/>
            <a:ext cx="0" cy="495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1380D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1F186A-9353-EA1D-276F-BC7D9E05E77E}"/>
              </a:ext>
            </a:extLst>
          </p:cNvPr>
          <p:cNvCxnSpPr>
            <a:cxnSpLocks/>
          </p:cNvCxnSpPr>
          <p:nvPr/>
        </p:nvCxnSpPr>
        <p:spPr bwMode="auto">
          <a:xfrm flipV="1">
            <a:off x="5944978" y="3562350"/>
            <a:ext cx="0" cy="3545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1F22F99-D5C1-683B-028D-9F26A0F7C25D}"/>
              </a:ext>
            </a:extLst>
          </p:cNvPr>
          <p:cNvSpPr txBox="1"/>
          <p:nvPr/>
        </p:nvSpPr>
        <p:spPr>
          <a:xfrm>
            <a:off x="5864968" y="222123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380DC"/>
                </a:solidFill>
              </a:rPr>
              <a:t>Ox. flow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B739F0E-BC92-E645-42D4-3666B0C71D69}"/>
              </a:ext>
            </a:extLst>
          </p:cNvPr>
          <p:cNvSpPr txBox="1"/>
          <p:nvPr/>
        </p:nvSpPr>
        <p:spPr>
          <a:xfrm>
            <a:off x="5883121" y="292987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CTAP 0</a:t>
            </a:r>
          </a:p>
        </p:txBody>
      </p:sp>
    </p:spTree>
    <p:extLst>
      <p:ext uri="{BB962C8B-B14F-4D97-AF65-F5344CB8AC3E}">
        <p14:creationId xmlns:p14="http://schemas.microsoft.com/office/powerpoint/2010/main" val="251513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3519-34A2-CCFB-7913-FCC2851E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E0ACF-EB3E-4E80-C6E6-B3FDBFA3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907144"/>
            <a:ext cx="8753094" cy="3580454"/>
          </a:xfrm>
        </p:spPr>
        <p:txBody>
          <a:bodyPr numCol="2"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Methane Fuel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67/33 O</a:t>
            </a:r>
            <a:r>
              <a:rPr lang="en-US" baseline="-25000" dirty="0"/>
              <a:t>2</a:t>
            </a:r>
            <a:r>
              <a:rPr lang="en-US" dirty="0"/>
              <a:t>/N</a:t>
            </a:r>
            <a:r>
              <a:rPr lang="en-US" baseline="-25000" dirty="0"/>
              <a:t>2</a:t>
            </a:r>
            <a:r>
              <a:rPr lang="en-US" dirty="0"/>
              <a:t> “enriched-air”</a:t>
            </a:r>
          </a:p>
          <a:p>
            <a:pPr lvl="1"/>
            <a:r>
              <a:rPr lang="en-US" dirty="0"/>
              <a:t>Mole basis</a:t>
            </a:r>
          </a:p>
          <a:p>
            <a:pPr lvl="1"/>
            <a:endParaRPr lang="en-US" dirty="0"/>
          </a:p>
          <a:p>
            <a:r>
              <a:rPr lang="en-US" dirty="0"/>
              <a:t>3 Test Cases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Baseline</a:t>
            </a:r>
          </a:p>
          <a:p>
            <a:pPr lvl="1"/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Φ = 0.7</a:t>
            </a:r>
            <a:endParaRPr lang="en-US" sz="18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ṁ</a:t>
            </a:r>
            <a:r>
              <a:rPr lang="en-US" sz="1800" baseline="-250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= 0.136 kg/s (0.3 </a:t>
            </a:r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lbm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/s)</a:t>
            </a:r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Increased reactant flow rate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Φ = 0.7</a:t>
            </a:r>
          </a:p>
          <a:p>
            <a:pPr lvl="1"/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ṁ</a:t>
            </a:r>
            <a:r>
              <a:rPr lang="en-US" sz="1800" baseline="-250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</a:t>
            </a:r>
            <a:r>
              <a:rPr lang="en-US" sz="1800" baseline="-25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= 0.318 kg/s (0.7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lbm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/s)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Increase Equivalence Ratio</a:t>
            </a:r>
          </a:p>
          <a:p>
            <a:pPr lvl="1"/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Φ = 0.8</a:t>
            </a:r>
          </a:p>
          <a:p>
            <a:pPr lvl="1"/>
            <a:r>
              <a:rPr lang="en-US" sz="18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ṁ</a:t>
            </a:r>
            <a:r>
              <a:rPr lang="en-US" sz="1800" baseline="-25000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</a:t>
            </a:r>
            <a:r>
              <a:rPr lang="en-US" sz="1800" baseline="-25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= 0.318 kg/s (0.7 </a:t>
            </a:r>
            <a:r>
              <a:rPr 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lbm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/s)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772BC-7338-9BB0-F227-C2EE93D6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621114-3CC8-36BB-020A-37F342B5A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94" y="4382425"/>
            <a:ext cx="1707307" cy="7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089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B2D5380FE2F4D930C6B565C2D1F91" ma:contentTypeVersion="11" ma:contentTypeDescription="Create a new document." ma:contentTypeScope="" ma:versionID="7bb4524a6491913e10d18d3264613d60">
  <xsd:schema xmlns:xsd="http://www.w3.org/2001/XMLSchema" xmlns:xs="http://www.w3.org/2001/XMLSchema" xmlns:p="http://schemas.microsoft.com/office/2006/metadata/properties" xmlns:ns2="f68cf9e0-88e1-4f3b-adb3-cd048a316fce" xmlns:ns3="45189c86-d200-4f8e-8ba3-644445031606" targetNamespace="http://schemas.microsoft.com/office/2006/metadata/properties" ma:root="true" ma:fieldsID="fe491e7097e791f756d1677c32534ef1" ns2:_="" ns3:_="">
    <xsd:import namespace="f68cf9e0-88e1-4f3b-adb3-cd048a316fce"/>
    <xsd:import namespace="45189c86-d200-4f8e-8ba3-6444450316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f9e0-88e1-4f3b-adb3-cd048a316fc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89c86-d200-4f8e-8ba3-644445031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61E29E-EE55-4BBB-A007-996871F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8cf9e0-88e1-4f3b-adb3-cd048a316fce"/>
    <ds:schemaRef ds:uri="45189c86-d200-4f8e-8ba3-644445031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14BE1A-A2C4-4862-8AD0-8BDC37D6A979}">
  <ds:schemaRefs>
    <ds:schemaRef ds:uri="8840c030-5dde-41b3-9ddd-06e8e0ef51bc"/>
    <ds:schemaRef ds:uri="db962d0c-5ba1-488e-9617-42eb96731c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833</Words>
  <Application>Microsoft Office PowerPoint</Application>
  <PresentationFormat>On-screen Show (16:9)</PresentationFormat>
  <Paragraphs>208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Times</vt:lpstr>
      <vt:lpstr>Times New Roman</vt:lpstr>
      <vt:lpstr>Wingdings</vt:lpstr>
      <vt:lpstr>Blank Presentation</vt:lpstr>
      <vt:lpstr>Without blue banner</vt:lpstr>
      <vt:lpstr>PowerPoint Presentation</vt:lpstr>
      <vt:lpstr>RDE Geometries</vt:lpstr>
      <vt:lpstr>Radial RDE for rocket propulsion</vt:lpstr>
      <vt:lpstr>Objectives</vt:lpstr>
      <vt:lpstr>Radial RDE at The University of Alabama</vt:lpstr>
      <vt:lpstr>Radial RDE Components</vt:lpstr>
      <vt:lpstr>Instrumentation</vt:lpstr>
      <vt:lpstr>CTAP 0</vt:lpstr>
      <vt:lpstr>Test Conditions</vt:lpstr>
      <vt:lpstr>Baseline – Φ = 0.7, ṁt= 0.136 kg/s </vt:lpstr>
      <vt:lpstr>Baseline – Φ = 0.7, ṁt= 0.136 kg/s </vt:lpstr>
      <vt:lpstr>Higher Flow rate - Φ = 0.7, ṁt= 0.318 kg/s </vt:lpstr>
      <vt:lpstr>Higher Flow rate - Φ = 0.7, ṁt= 0.318 kg/s </vt:lpstr>
      <vt:lpstr>Increased equivalence ratio - Φ = 0.8, ṁt= 0.318 kg/s </vt:lpstr>
      <vt:lpstr>Increased equivalence ratio - Φ = 0.8, ṁt= 0.318 kg/s </vt:lpstr>
      <vt:lpstr>Conclusions and Findings</vt:lpstr>
      <vt:lpstr>Future Work</vt:lpstr>
      <vt:lpstr>Acknowledgements</vt:lpstr>
      <vt:lpstr>PowerPoint Presentation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Ajay Agrawal</cp:lastModifiedBy>
  <cp:revision>20</cp:revision>
  <cp:lastPrinted>2018-09-25T14:02:34Z</cp:lastPrinted>
  <dcterms:modified xsi:type="dcterms:W3CDTF">2024-06-21T05:13:29Z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0x01010068EB2D5380FE2F4D930C6B565C2D1F91</vt:lpwstr>
  </property>
</Properties>
</file>