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Lst>
  <p:notesMasterIdLst>
    <p:notesMasterId r:id="rId26"/>
  </p:notesMasterIdLst>
  <p:sldIdLst>
    <p:sldId id="716" r:id="rId3"/>
    <p:sldId id="692" r:id="rId4"/>
    <p:sldId id="655" r:id="rId5"/>
    <p:sldId id="656" r:id="rId6"/>
    <p:sldId id="710" r:id="rId7"/>
    <p:sldId id="707" r:id="rId8"/>
    <p:sldId id="658" r:id="rId9"/>
    <p:sldId id="715" r:id="rId10"/>
    <p:sldId id="711" r:id="rId11"/>
    <p:sldId id="686" r:id="rId12"/>
    <p:sldId id="684" r:id="rId13"/>
    <p:sldId id="690" r:id="rId14"/>
    <p:sldId id="679" r:id="rId15"/>
    <p:sldId id="685" r:id="rId16"/>
    <p:sldId id="687" r:id="rId17"/>
    <p:sldId id="683" r:id="rId18"/>
    <p:sldId id="682" r:id="rId19"/>
    <p:sldId id="681" r:id="rId20"/>
    <p:sldId id="680" r:id="rId21"/>
    <p:sldId id="570" r:id="rId22"/>
    <p:sldId id="712" r:id="rId23"/>
    <p:sldId id="717" r:id="rId24"/>
    <p:sldId id="71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4443902F-8AE8-473C-8F19-E8815F50DD9B}">
          <p14:sldIdLst>
            <p14:sldId id="716"/>
            <p14:sldId id="692"/>
            <p14:sldId id="655"/>
            <p14:sldId id="656"/>
            <p14:sldId id="710"/>
            <p14:sldId id="707"/>
            <p14:sldId id="658"/>
            <p14:sldId id="715"/>
            <p14:sldId id="711"/>
            <p14:sldId id="686"/>
            <p14:sldId id="684"/>
            <p14:sldId id="690"/>
            <p14:sldId id="679"/>
            <p14:sldId id="685"/>
            <p14:sldId id="687"/>
            <p14:sldId id="683"/>
            <p14:sldId id="682"/>
            <p14:sldId id="681"/>
            <p14:sldId id="680"/>
            <p14:sldId id="570"/>
            <p14:sldId id="712"/>
            <p14:sldId id="717"/>
            <p14:sldId id="718"/>
          </p14:sldIdLst>
        </p14:section>
        <p14:section name="Appendix" id="{732D4B33-E578-45A3-B8D4-7416B05B262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BF5"/>
    <a:srgbClr val="CFD5EA"/>
    <a:srgbClr val="FFFFFF"/>
    <a:srgbClr val="AFABAB"/>
    <a:srgbClr val="B52D45"/>
    <a:srgbClr val="00FF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27" autoAdjust="0"/>
  </p:normalViewPr>
  <p:slideViewPr>
    <p:cSldViewPr snapToGrid="0">
      <p:cViewPr varScale="1">
        <p:scale>
          <a:sx n="59" d="100"/>
          <a:sy n="59" d="100"/>
        </p:scale>
        <p:origin x="960" y="9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110437-2E49-4E08-A910-1B2BD48FC1F9}" type="datetimeFigureOut">
              <a:rPr lang="en-US" smtClean="0"/>
              <a:t>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413B3B-F856-49CE-8827-52B7A4C5D075}" type="slidenum">
              <a:rPr lang="en-US" smtClean="0"/>
              <a:t>‹#›</a:t>
            </a:fld>
            <a:endParaRPr lang="en-US"/>
          </a:p>
        </p:txBody>
      </p:sp>
    </p:spTree>
    <p:extLst>
      <p:ext uri="{BB962C8B-B14F-4D97-AF65-F5344CB8AC3E}">
        <p14:creationId xmlns:p14="http://schemas.microsoft.com/office/powerpoint/2010/main" val="40187527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Power gen, rockets, jets use deflagration, subsonic Basic definition, can be used for both power generation and turbine application. Unwrapped version of RDE in numerical simulations. Bottom figure shows RDE in firing conditions at ECL</a:t>
            </a:r>
          </a:p>
        </p:txBody>
      </p:sp>
      <p:sp>
        <p:nvSpPr>
          <p:cNvPr id="4" name="Slide Number Placeholder 3"/>
          <p:cNvSpPr>
            <a:spLocks noGrp="1"/>
          </p:cNvSpPr>
          <p:nvPr>
            <p:ph type="sldNum" sz="quarter" idx="5"/>
          </p:nvPr>
        </p:nvSpPr>
        <p:spPr/>
        <p:txBody>
          <a:bodyPr/>
          <a:lstStyle/>
          <a:p>
            <a:fld id="{AF413B3B-F856-49CE-8827-52B7A4C5D075}" type="slidenum">
              <a:rPr lang="en-US" smtClean="0"/>
              <a:t>2</a:t>
            </a:fld>
            <a:endParaRPr lang="en-US"/>
          </a:p>
        </p:txBody>
      </p:sp>
    </p:spTree>
    <p:extLst>
      <p:ext uri="{BB962C8B-B14F-4D97-AF65-F5344CB8AC3E}">
        <p14:creationId xmlns:p14="http://schemas.microsoft.com/office/powerpoint/2010/main" val="24810761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contour indicates an intense oscillatory region tilted radially outwards at a radial location of around 49 mm. This region represents the trailing structure expanding beyond the shear layer. As the wave spreads radially outwards, the average strength in the contour shifts towards the left. Another less intensely oscillating structure tilted inwards is visible around the shear layer region at a radius of 45 mm, and it oscillates spatially with the passing of the wave. Other regions exhibited low intensity oscillations although flow periodicity at 6.96 kHz was observed at all pixel locations. </a:t>
            </a:r>
          </a:p>
        </p:txBody>
      </p:sp>
      <p:sp>
        <p:nvSpPr>
          <p:cNvPr id="4" name="Slide Number Placeholder 3"/>
          <p:cNvSpPr>
            <a:spLocks noGrp="1"/>
          </p:cNvSpPr>
          <p:nvPr>
            <p:ph type="sldNum" sz="quarter" idx="5"/>
          </p:nvPr>
        </p:nvSpPr>
        <p:spPr/>
        <p:txBody>
          <a:bodyPr/>
          <a:lstStyle/>
          <a:p>
            <a:fld id="{AF413B3B-F856-49CE-8827-52B7A4C5D075}" type="slidenum">
              <a:rPr lang="en-US" smtClean="0"/>
              <a:t>16</a:t>
            </a:fld>
            <a:endParaRPr lang="en-US"/>
          </a:p>
        </p:txBody>
      </p:sp>
    </p:spTree>
    <p:extLst>
      <p:ext uri="{BB962C8B-B14F-4D97-AF65-F5344CB8AC3E}">
        <p14:creationId xmlns:p14="http://schemas.microsoft.com/office/powerpoint/2010/main" val="38768044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Bottom left to top right, move upwards in axial direction, Number of slices obtained = pixel height of RSD images</a:t>
            </a:r>
          </a:p>
        </p:txBody>
      </p:sp>
      <p:sp>
        <p:nvSpPr>
          <p:cNvPr id="4" name="Slide Number Placeholder 3"/>
          <p:cNvSpPr>
            <a:spLocks noGrp="1"/>
          </p:cNvSpPr>
          <p:nvPr>
            <p:ph type="sldNum" sz="quarter" idx="5"/>
          </p:nvPr>
        </p:nvSpPr>
        <p:spPr/>
        <p:txBody>
          <a:bodyPr/>
          <a:lstStyle/>
          <a:p>
            <a:fld id="{AF413B3B-F856-49CE-8827-52B7A4C5D075}" type="slidenum">
              <a:rPr lang="en-US" smtClean="0"/>
              <a:t>18</a:t>
            </a:fld>
            <a:endParaRPr lang="en-US"/>
          </a:p>
        </p:txBody>
      </p:sp>
    </p:spTree>
    <p:extLst>
      <p:ext uri="{BB962C8B-B14F-4D97-AF65-F5344CB8AC3E}">
        <p14:creationId xmlns:p14="http://schemas.microsoft.com/office/powerpoint/2010/main" val="323442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horizontal slice is stacked together to get a 3D field</a:t>
            </a:r>
          </a:p>
        </p:txBody>
      </p:sp>
      <p:sp>
        <p:nvSpPr>
          <p:cNvPr id="4" name="Slide Number Placeholder 3"/>
          <p:cNvSpPr>
            <a:spLocks noGrp="1"/>
          </p:cNvSpPr>
          <p:nvPr>
            <p:ph type="sldNum" sz="quarter" idx="5"/>
          </p:nvPr>
        </p:nvSpPr>
        <p:spPr/>
        <p:txBody>
          <a:bodyPr/>
          <a:lstStyle/>
          <a:p>
            <a:fld id="{AF413B3B-F856-49CE-8827-52B7A4C5D075}" type="slidenum">
              <a:rPr lang="en-US" smtClean="0"/>
              <a:t>19</a:t>
            </a:fld>
            <a:endParaRPr lang="en-US"/>
          </a:p>
        </p:txBody>
      </p:sp>
    </p:spTree>
    <p:extLst>
      <p:ext uri="{BB962C8B-B14F-4D97-AF65-F5344CB8AC3E}">
        <p14:creationId xmlns:p14="http://schemas.microsoft.com/office/powerpoint/2010/main" val="43698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WordVisi_MSFontService"/>
              </a:rPr>
              <a:t>Tomography should be validated both numerically. Numerical validation involves the use of a phantom to provide a truth reference, simulations of the projections generated from the phantom (image formation process), and reconstruction based on the simulated projected data using the selected tomography algorithm.</a:t>
            </a:r>
            <a:endParaRPr lang="en-US" dirty="0"/>
          </a:p>
        </p:txBody>
      </p:sp>
      <p:sp>
        <p:nvSpPr>
          <p:cNvPr id="4" name="Slide Number Placeholder 3"/>
          <p:cNvSpPr>
            <a:spLocks noGrp="1"/>
          </p:cNvSpPr>
          <p:nvPr>
            <p:ph type="sldNum" sz="quarter" idx="5"/>
          </p:nvPr>
        </p:nvSpPr>
        <p:spPr/>
        <p:txBody>
          <a:bodyPr/>
          <a:lstStyle/>
          <a:p>
            <a:fld id="{AF413B3B-F856-49CE-8827-52B7A4C5D075}" type="slidenum">
              <a:rPr lang="en-US" smtClean="0"/>
              <a:t>20</a:t>
            </a:fld>
            <a:endParaRPr lang="en-US"/>
          </a:p>
        </p:txBody>
      </p:sp>
    </p:spTree>
    <p:extLst>
      <p:ext uri="{BB962C8B-B14F-4D97-AF65-F5344CB8AC3E}">
        <p14:creationId xmlns:p14="http://schemas.microsoft.com/office/powerpoint/2010/main" val="1471019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CMR12"/>
              </a:rPr>
              <a:t>can provide in-depth information without disturbing the flow field or damaging the measurement apparatus, diagnostics used in the lab, Chemiluminescence imaging uses energy emitted by the target species to gain insights into reactive regions. Seed particles introduced in the flow are illuminated using a planar sheet of laser and the distance traveled by particles is tracked between subsequent frames of images captured.</a:t>
            </a:r>
            <a:endParaRPr lang="en-US" dirty="0"/>
          </a:p>
        </p:txBody>
      </p:sp>
      <p:sp>
        <p:nvSpPr>
          <p:cNvPr id="4" name="Slide Number Placeholder 3"/>
          <p:cNvSpPr>
            <a:spLocks noGrp="1"/>
          </p:cNvSpPr>
          <p:nvPr>
            <p:ph type="sldNum" sz="quarter" idx="5"/>
          </p:nvPr>
        </p:nvSpPr>
        <p:spPr/>
        <p:txBody>
          <a:bodyPr/>
          <a:lstStyle/>
          <a:p>
            <a:fld id="{AF413B3B-F856-49CE-8827-52B7A4C5D075}" type="slidenum">
              <a:rPr lang="en-US" smtClean="0"/>
              <a:t>3</a:t>
            </a:fld>
            <a:endParaRPr lang="en-US"/>
          </a:p>
        </p:txBody>
      </p:sp>
    </p:spTree>
    <p:extLst>
      <p:ext uri="{BB962C8B-B14F-4D97-AF65-F5344CB8AC3E}">
        <p14:creationId xmlns:p14="http://schemas.microsoft.com/office/powerpoint/2010/main" val="29115794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i="0" u="none" strike="noStrike" baseline="0" dirty="0">
                <a:latin typeface="CMR12"/>
              </a:rPr>
              <a:t>TDLAS uses laser technology where the attenuation of the source ray due to photonic absorption by the target species can be used to quantify the parameter. AFRL CA base schematic, polished flat surface for the laser to reflect and N2 purge to eliminate changes in data due to water </a:t>
            </a:r>
            <a:r>
              <a:rPr lang="en-US" sz="1200" b="0" i="0" u="none" strike="noStrike" baseline="0" dirty="0" err="1">
                <a:latin typeface="CMR12"/>
              </a:rPr>
              <a:t>vapour</a:t>
            </a:r>
            <a:endParaRPr lang="en-US" dirty="0"/>
          </a:p>
        </p:txBody>
      </p:sp>
      <p:sp>
        <p:nvSpPr>
          <p:cNvPr id="4" name="Slide Number Placeholder 3"/>
          <p:cNvSpPr>
            <a:spLocks noGrp="1"/>
          </p:cNvSpPr>
          <p:nvPr>
            <p:ph type="sldNum" sz="quarter" idx="5"/>
          </p:nvPr>
        </p:nvSpPr>
        <p:spPr/>
        <p:txBody>
          <a:bodyPr/>
          <a:lstStyle/>
          <a:p>
            <a:fld id="{AF413B3B-F856-49CE-8827-52B7A4C5D075}" type="slidenum">
              <a:rPr lang="en-US" smtClean="0"/>
              <a:t>4</a:t>
            </a:fld>
            <a:endParaRPr lang="en-US"/>
          </a:p>
        </p:txBody>
      </p:sp>
    </p:spTree>
    <p:extLst>
      <p:ext uri="{BB962C8B-B14F-4D97-AF65-F5344CB8AC3E}">
        <p14:creationId xmlns:p14="http://schemas.microsoft.com/office/powerpoint/2010/main" val="627888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Resolve internal structures, projections at 0 deg and 180 are same inverted in sign. It has the ability to extend the number of spatial dimension of an optical diagnostic technique. </a:t>
            </a:r>
            <a:r>
              <a:rPr lang="en-US" b="0" i="0" dirty="0">
                <a:solidFill>
                  <a:srgbClr val="000000"/>
                </a:solidFill>
                <a:effectLst/>
                <a:highlight>
                  <a:srgbClr val="FFFFFF"/>
                </a:highlight>
                <a:latin typeface="Times New Roman" panose="02020603050405020304" pitchFamily="18" charset="0"/>
              </a:rPr>
              <a:t>Tomography employs simultaneous path-averaged measurements of light recorded from a unique perspective to extract planar or volumetric information about the target flow field through a reconstruction algorithm</a:t>
            </a:r>
            <a:endParaRPr lang="en-US" dirty="0"/>
          </a:p>
        </p:txBody>
      </p:sp>
      <p:sp>
        <p:nvSpPr>
          <p:cNvPr id="4" name="Slide Number Placeholder 3"/>
          <p:cNvSpPr>
            <a:spLocks noGrp="1"/>
          </p:cNvSpPr>
          <p:nvPr>
            <p:ph type="sldNum" sz="quarter" idx="5"/>
          </p:nvPr>
        </p:nvSpPr>
        <p:spPr/>
        <p:txBody>
          <a:bodyPr/>
          <a:lstStyle/>
          <a:p>
            <a:fld id="{AF413B3B-F856-49CE-8827-52B7A4C5D075}" type="slidenum">
              <a:rPr lang="en-US" smtClean="0"/>
              <a:t>5</a:t>
            </a:fld>
            <a:endParaRPr lang="en-US"/>
          </a:p>
        </p:txBody>
      </p:sp>
    </p:spTree>
    <p:extLst>
      <p:ext uri="{BB962C8B-B14F-4D97-AF65-F5344CB8AC3E}">
        <p14:creationId xmlns:p14="http://schemas.microsoft.com/office/powerpoint/2010/main" val="83002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 resolve these </a:t>
            </a:r>
          </a:p>
        </p:txBody>
      </p:sp>
      <p:sp>
        <p:nvSpPr>
          <p:cNvPr id="4" name="Slide Number Placeholder 3"/>
          <p:cNvSpPr>
            <a:spLocks noGrp="1"/>
          </p:cNvSpPr>
          <p:nvPr>
            <p:ph type="sldNum" sz="quarter" idx="5"/>
          </p:nvPr>
        </p:nvSpPr>
        <p:spPr/>
        <p:txBody>
          <a:bodyPr/>
          <a:lstStyle/>
          <a:p>
            <a:fld id="{AF413B3B-F856-49CE-8827-52B7A4C5D075}" type="slidenum">
              <a:rPr lang="en-US" smtClean="0"/>
              <a:t>6</a:t>
            </a:fld>
            <a:endParaRPr lang="en-US"/>
          </a:p>
        </p:txBody>
      </p:sp>
    </p:spTree>
    <p:extLst>
      <p:ext uri="{BB962C8B-B14F-4D97-AF65-F5344CB8AC3E}">
        <p14:creationId xmlns:p14="http://schemas.microsoft.com/office/powerpoint/2010/main" val="3566765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Better than conventional, can be used to quantify</a:t>
            </a:r>
          </a:p>
        </p:txBody>
      </p:sp>
      <p:sp>
        <p:nvSpPr>
          <p:cNvPr id="4" name="Slide Number Placeholder 3"/>
          <p:cNvSpPr>
            <a:spLocks noGrp="1"/>
          </p:cNvSpPr>
          <p:nvPr>
            <p:ph type="sldNum" sz="quarter" idx="5"/>
          </p:nvPr>
        </p:nvSpPr>
        <p:spPr/>
        <p:txBody>
          <a:bodyPr/>
          <a:lstStyle/>
          <a:p>
            <a:fld id="{AF413B3B-F856-49CE-8827-52B7A4C5D075}" type="slidenum">
              <a:rPr lang="en-US" smtClean="0"/>
              <a:t>7</a:t>
            </a:fld>
            <a:endParaRPr lang="en-US"/>
          </a:p>
        </p:txBody>
      </p:sp>
    </p:spTree>
    <p:extLst>
      <p:ext uri="{BB962C8B-B14F-4D97-AF65-F5344CB8AC3E}">
        <p14:creationId xmlns:p14="http://schemas.microsoft.com/office/powerpoint/2010/main" val="892645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Traverse through the filter width, create calibration curve. Based on </a:t>
            </a:r>
            <a:r>
              <a:rPr lang="en-US" dirty="0" err="1"/>
              <a:t>bckgrnd</a:t>
            </a:r>
            <a:r>
              <a:rPr lang="en-US" dirty="0"/>
              <a:t> hue, can calculate displacement, convert to deflection angles, convert to optical density and then to a thermodynamic </a:t>
            </a:r>
            <a:r>
              <a:rPr lang="en-US" dirty="0" err="1"/>
              <a:t>propoerty</a:t>
            </a:r>
            <a:endParaRPr lang="en-US" dirty="0"/>
          </a:p>
        </p:txBody>
      </p:sp>
      <p:sp>
        <p:nvSpPr>
          <p:cNvPr id="4" name="Slide Number Placeholder 3"/>
          <p:cNvSpPr>
            <a:spLocks noGrp="1"/>
          </p:cNvSpPr>
          <p:nvPr>
            <p:ph type="sldNum" sz="quarter" idx="5"/>
          </p:nvPr>
        </p:nvSpPr>
        <p:spPr/>
        <p:txBody>
          <a:bodyPr/>
          <a:lstStyle/>
          <a:p>
            <a:fld id="{AF413B3B-F856-49CE-8827-52B7A4C5D075}" type="slidenum">
              <a:rPr lang="en-US" smtClean="0"/>
              <a:t>8</a:t>
            </a:fld>
            <a:endParaRPr lang="en-US"/>
          </a:p>
        </p:txBody>
      </p:sp>
    </p:spTree>
    <p:extLst>
      <p:ext uri="{BB962C8B-B14F-4D97-AF65-F5344CB8AC3E}">
        <p14:creationId xmlns:p14="http://schemas.microsoft.com/office/powerpoint/2010/main" val="3875530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Wall measurements in the plenums and at each spool</a:t>
            </a:r>
          </a:p>
        </p:txBody>
      </p:sp>
      <p:sp>
        <p:nvSpPr>
          <p:cNvPr id="4" name="Slide Number Placeholder 3"/>
          <p:cNvSpPr>
            <a:spLocks noGrp="1"/>
          </p:cNvSpPr>
          <p:nvPr>
            <p:ph type="sldNum" sz="quarter" idx="5"/>
          </p:nvPr>
        </p:nvSpPr>
        <p:spPr/>
        <p:txBody>
          <a:bodyPr/>
          <a:lstStyle/>
          <a:p>
            <a:fld id="{AF413B3B-F856-49CE-8827-52B7A4C5D075}" type="slidenum">
              <a:rPr lang="en-US" smtClean="0"/>
              <a:t>10</a:t>
            </a:fld>
            <a:endParaRPr lang="en-US"/>
          </a:p>
        </p:txBody>
      </p:sp>
    </p:spTree>
    <p:extLst>
      <p:ext uri="{BB962C8B-B14F-4D97-AF65-F5344CB8AC3E}">
        <p14:creationId xmlns:p14="http://schemas.microsoft.com/office/powerpoint/2010/main" val="29904850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the part for taking one time step, 50 views for 360 degrees, </a:t>
            </a:r>
          </a:p>
        </p:txBody>
      </p:sp>
      <p:sp>
        <p:nvSpPr>
          <p:cNvPr id="4" name="Slide Number Placeholder 3"/>
          <p:cNvSpPr>
            <a:spLocks noGrp="1"/>
          </p:cNvSpPr>
          <p:nvPr>
            <p:ph type="sldNum" sz="quarter" idx="5"/>
          </p:nvPr>
        </p:nvSpPr>
        <p:spPr/>
        <p:txBody>
          <a:bodyPr/>
          <a:lstStyle/>
          <a:p>
            <a:fld id="{AF413B3B-F856-49CE-8827-52B7A4C5D075}" type="slidenum">
              <a:rPr lang="en-US" smtClean="0"/>
              <a:t>12</a:t>
            </a:fld>
            <a:endParaRPr lang="en-US"/>
          </a:p>
        </p:txBody>
      </p:sp>
    </p:spTree>
    <p:extLst>
      <p:ext uri="{BB962C8B-B14F-4D97-AF65-F5344CB8AC3E}">
        <p14:creationId xmlns:p14="http://schemas.microsoft.com/office/powerpoint/2010/main" val="1789329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67900-8CAD-4003-9369-5B7229EAED9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0322892-2C22-4451-A7E5-D5515FF5C49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5D89B94-3C05-409A-9E82-2DD38CA23CCD}"/>
              </a:ext>
            </a:extLst>
          </p:cNvPr>
          <p:cNvSpPr>
            <a:spLocks noGrp="1"/>
          </p:cNvSpPr>
          <p:nvPr>
            <p:ph type="dt" sz="half" idx="10"/>
          </p:nvPr>
        </p:nvSpPr>
        <p:spPr/>
        <p:txBody>
          <a:bodyPr/>
          <a:lstStyle/>
          <a:p>
            <a:fld id="{DDB4FF64-8421-45E1-8DD5-B08E1A522775}" type="datetime1">
              <a:rPr lang="en-US" smtClean="0"/>
              <a:t>8/11/2024</a:t>
            </a:fld>
            <a:endParaRPr lang="en-US"/>
          </a:p>
        </p:txBody>
      </p:sp>
      <p:sp>
        <p:nvSpPr>
          <p:cNvPr id="5" name="Footer Placeholder 4">
            <a:extLst>
              <a:ext uri="{FF2B5EF4-FFF2-40B4-BE49-F238E27FC236}">
                <a16:creationId xmlns:a16="http://schemas.microsoft.com/office/drawing/2014/main" id="{C6C7EAA5-1B85-4B3A-BC21-3DFBE50C76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89FC4D-D8EC-45E9-B83D-A6BF59EC7B1F}"/>
              </a:ext>
            </a:extLst>
          </p:cNvPr>
          <p:cNvSpPr>
            <a:spLocks noGrp="1"/>
          </p:cNvSpPr>
          <p:nvPr>
            <p:ph type="sldNum" sz="quarter" idx="12"/>
          </p:nvPr>
        </p:nvSpPr>
        <p:spPr/>
        <p:txBody>
          <a:bodyPr/>
          <a:lstStyle/>
          <a:p>
            <a:fld id="{A6364C89-10E1-4A69-A6C7-BE2F9740B5DB}" type="slidenum">
              <a:rPr lang="en-US" smtClean="0"/>
              <a:t>‹#›</a:t>
            </a:fld>
            <a:endParaRPr lang="en-US"/>
          </a:p>
        </p:txBody>
      </p:sp>
    </p:spTree>
    <p:extLst>
      <p:ext uri="{BB962C8B-B14F-4D97-AF65-F5344CB8AC3E}">
        <p14:creationId xmlns:p14="http://schemas.microsoft.com/office/powerpoint/2010/main" val="29231478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A6A0A-71FD-4F60-9E94-7F9A9BCA286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74A80D-484B-4187-A7A6-614985357F3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E881E-D3AF-4A0A-90D5-DFE72410F98C}"/>
              </a:ext>
            </a:extLst>
          </p:cNvPr>
          <p:cNvSpPr>
            <a:spLocks noGrp="1"/>
          </p:cNvSpPr>
          <p:nvPr>
            <p:ph type="dt" sz="half" idx="10"/>
          </p:nvPr>
        </p:nvSpPr>
        <p:spPr/>
        <p:txBody>
          <a:bodyPr/>
          <a:lstStyle/>
          <a:p>
            <a:fld id="{91368A13-09FB-4E51-BBC8-BDE4B0D247F7}" type="datetime1">
              <a:rPr lang="en-US" smtClean="0"/>
              <a:t>8/11/2024</a:t>
            </a:fld>
            <a:endParaRPr lang="en-US"/>
          </a:p>
        </p:txBody>
      </p:sp>
      <p:sp>
        <p:nvSpPr>
          <p:cNvPr id="5" name="Footer Placeholder 4">
            <a:extLst>
              <a:ext uri="{FF2B5EF4-FFF2-40B4-BE49-F238E27FC236}">
                <a16:creationId xmlns:a16="http://schemas.microsoft.com/office/drawing/2014/main" id="{00D5AE9B-7A1C-444A-AF82-F2C9D68D90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B6E9-5A1E-4F53-8BC6-87B42A523A04}"/>
              </a:ext>
            </a:extLst>
          </p:cNvPr>
          <p:cNvSpPr>
            <a:spLocks noGrp="1"/>
          </p:cNvSpPr>
          <p:nvPr>
            <p:ph type="sldNum" sz="quarter" idx="12"/>
          </p:nvPr>
        </p:nvSpPr>
        <p:spPr/>
        <p:txBody>
          <a:bodyPr/>
          <a:lstStyle/>
          <a:p>
            <a:fld id="{A6364C89-10E1-4A69-A6C7-BE2F9740B5DB}" type="slidenum">
              <a:rPr lang="en-US" smtClean="0"/>
              <a:t>‹#›</a:t>
            </a:fld>
            <a:endParaRPr lang="en-US"/>
          </a:p>
        </p:txBody>
      </p:sp>
    </p:spTree>
    <p:extLst>
      <p:ext uri="{BB962C8B-B14F-4D97-AF65-F5344CB8AC3E}">
        <p14:creationId xmlns:p14="http://schemas.microsoft.com/office/powerpoint/2010/main" val="2682175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095778F-641B-40E8-A52C-1250BA0B383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D97D58-7D6B-4A2B-B36B-85111252EC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00D98-E4C7-4F71-9070-4C098BCBE6F5}"/>
              </a:ext>
            </a:extLst>
          </p:cNvPr>
          <p:cNvSpPr>
            <a:spLocks noGrp="1"/>
          </p:cNvSpPr>
          <p:nvPr>
            <p:ph type="dt" sz="half" idx="10"/>
          </p:nvPr>
        </p:nvSpPr>
        <p:spPr/>
        <p:txBody>
          <a:bodyPr/>
          <a:lstStyle/>
          <a:p>
            <a:fld id="{BDDB703E-9060-4AA7-A6C0-E7510059BE65}" type="datetime1">
              <a:rPr lang="en-US" smtClean="0"/>
              <a:t>8/11/2024</a:t>
            </a:fld>
            <a:endParaRPr lang="en-US"/>
          </a:p>
        </p:txBody>
      </p:sp>
      <p:sp>
        <p:nvSpPr>
          <p:cNvPr id="5" name="Footer Placeholder 4">
            <a:extLst>
              <a:ext uri="{FF2B5EF4-FFF2-40B4-BE49-F238E27FC236}">
                <a16:creationId xmlns:a16="http://schemas.microsoft.com/office/drawing/2014/main" id="{10C54F97-4EA8-4CD9-A430-500B75E1A5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3A086F-98E6-48CA-9CA0-35C1C152C74D}"/>
              </a:ext>
            </a:extLst>
          </p:cNvPr>
          <p:cNvSpPr>
            <a:spLocks noGrp="1"/>
          </p:cNvSpPr>
          <p:nvPr>
            <p:ph type="sldNum" sz="quarter" idx="12"/>
          </p:nvPr>
        </p:nvSpPr>
        <p:spPr/>
        <p:txBody>
          <a:bodyPr/>
          <a:lstStyle/>
          <a:p>
            <a:fld id="{A6364C89-10E1-4A69-A6C7-BE2F9740B5DB}" type="slidenum">
              <a:rPr lang="en-US" smtClean="0"/>
              <a:t>‹#›</a:t>
            </a:fld>
            <a:endParaRPr lang="en-US"/>
          </a:p>
        </p:txBody>
      </p:sp>
    </p:spTree>
    <p:extLst>
      <p:ext uri="{BB962C8B-B14F-4D97-AF65-F5344CB8AC3E}">
        <p14:creationId xmlns:p14="http://schemas.microsoft.com/office/powerpoint/2010/main" val="130790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1B0E7C16-EDD4-6248-AD37-9236A28971D1}"/>
              </a:ext>
            </a:extLst>
          </p:cNvPr>
          <p:cNvSpPr>
            <a:spLocks noGrp="1"/>
          </p:cNvSpPr>
          <p:nvPr>
            <p:ph type="subTitle" idx="1"/>
          </p:nvPr>
        </p:nvSpPr>
        <p:spPr>
          <a:xfrm>
            <a:off x="1524000" y="1304315"/>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7" name="Title 1">
            <a:extLst>
              <a:ext uri="{FF2B5EF4-FFF2-40B4-BE49-F238E27FC236}">
                <a16:creationId xmlns:a16="http://schemas.microsoft.com/office/drawing/2014/main" id="{7E9E8594-1ACF-3B43-B9BD-9AB57E6346AC}"/>
              </a:ext>
            </a:extLst>
          </p:cNvPr>
          <p:cNvSpPr txBox="1">
            <a:spLocks/>
          </p:cNvSpPr>
          <p:nvPr userDrawn="1"/>
        </p:nvSpPr>
        <p:spPr>
          <a:xfrm>
            <a:off x="1385046" y="115144"/>
            <a:ext cx="99687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aseline="0" dirty="0"/>
              <a:t>Click to edit Master title style</a:t>
            </a:r>
          </a:p>
        </p:txBody>
      </p:sp>
      <p:sp>
        <p:nvSpPr>
          <p:cNvPr id="8" name="Slide Number Placeholder 5">
            <a:extLst>
              <a:ext uri="{FF2B5EF4-FFF2-40B4-BE49-F238E27FC236}">
                <a16:creationId xmlns:a16="http://schemas.microsoft.com/office/drawing/2014/main" id="{8EF355CA-426A-914A-A68C-FA4705CC9151}"/>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1970353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431BB-3481-1649-A0FF-07138972F737}"/>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A44C31E7-1EC9-4044-9598-6C72C3C7EE3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B9BE76A-620E-7C4C-9B63-FB5C0116DAED}"/>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2376798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CE46316-676B-5041-BB23-CB491A2C0238}"/>
              </a:ext>
            </a:extLst>
          </p:cNvPr>
          <p:cNvSpPr>
            <a:spLocks noGrp="1"/>
          </p:cNvSpPr>
          <p:nvPr>
            <p:ph type="body" idx="1"/>
          </p:nvPr>
        </p:nvSpPr>
        <p:spPr>
          <a:xfrm>
            <a:off x="1488342" y="1541463"/>
            <a:ext cx="1014095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itle 1">
            <a:extLst>
              <a:ext uri="{FF2B5EF4-FFF2-40B4-BE49-F238E27FC236}">
                <a16:creationId xmlns:a16="http://schemas.microsoft.com/office/drawing/2014/main" id="{62D9CE57-4309-D84A-BE64-EE351C447BA7}"/>
              </a:ext>
            </a:extLst>
          </p:cNvPr>
          <p:cNvSpPr txBox="1">
            <a:spLocks/>
          </p:cNvSpPr>
          <p:nvPr userDrawn="1"/>
        </p:nvSpPr>
        <p:spPr>
          <a:xfrm>
            <a:off x="1385046" y="115144"/>
            <a:ext cx="99687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6000" b="1" i="0" baseline="0" dirty="0"/>
              <a:t>Click to edit Master title style</a:t>
            </a:r>
          </a:p>
        </p:txBody>
      </p:sp>
      <p:sp>
        <p:nvSpPr>
          <p:cNvPr id="9" name="Slide Number Placeholder 5">
            <a:extLst>
              <a:ext uri="{FF2B5EF4-FFF2-40B4-BE49-F238E27FC236}">
                <a16:creationId xmlns:a16="http://schemas.microsoft.com/office/drawing/2014/main" id="{5A5BE8E9-6D86-7344-8D2F-A8C79DF15063}"/>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39327284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249F5-DABB-1044-A687-F27B54F87E4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28F69C-E6D3-A74A-A414-B82275CB43F8}"/>
              </a:ext>
            </a:extLst>
          </p:cNvPr>
          <p:cNvSpPr>
            <a:spLocks noGrp="1"/>
          </p:cNvSpPr>
          <p:nvPr>
            <p:ph sz="half" idx="1"/>
          </p:nvPr>
        </p:nvSpPr>
        <p:spPr>
          <a:xfrm>
            <a:off x="1385046"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4276086-2A0E-F945-8FA1-676EAE7F64AB}"/>
              </a:ext>
            </a:extLst>
          </p:cNvPr>
          <p:cNvSpPr>
            <a:spLocks noGrp="1"/>
          </p:cNvSpPr>
          <p:nvPr>
            <p:ph sz="half" idx="2"/>
          </p:nvPr>
        </p:nvSpPr>
        <p:spPr>
          <a:xfrm>
            <a:off x="6719046"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5">
            <a:extLst>
              <a:ext uri="{FF2B5EF4-FFF2-40B4-BE49-F238E27FC236}">
                <a16:creationId xmlns:a16="http://schemas.microsoft.com/office/drawing/2014/main" id="{AF2BAF14-A9F0-F341-9B69-80E9FFCB21D3}"/>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11160284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5D3F86D-4459-344F-8380-B292D3D6D17C}"/>
              </a:ext>
            </a:extLst>
          </p:cNvPr>
          <p:cNvSpPr>
            <a:spLocks noGrp="1"/>
          </p:cNvSpPr>
          <p:nvPr>
            <p:ph type="body" idx="1"/>
          </p:nvPr>
        </p:nvSpPr>
        <p:spPr>
          <a:xfrm>
            <a:off x="139076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A11572-D2E0-544B-A395-977C4FC4B172}"/>
              </a:ext>
            </a:extLst>
          </p:cNvPr>
          <p:cNvSpPr>
            <a:spLocks noGrp="1"/>
          </p:cNvSpPr>
          <p:nvPr>
            <p:ph sz="half" idx="2"/>
          </p:nvPr>
        </p:nvSpPr>
        <p:spPr>
          <a:xfrm>
            <a:off x="139076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95F4D8F-440F-DA47-99B5-5FE94245761B}"/>
              </a:ext>
            </a:extLst>
          </p:cNvPr>
          <p:cNvSpPr>
            <a:spLocks noGrp="1"/>
          </p:cNvSpPr>
          <p:nvPr>
            <p:ph type="body" sz="quarter" idx="3"/>
          </p:nvPr>
        </p:nvSpPr>
        <p:spPr>
          <a:xfrm>
            <a:off x="672318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F631358-B953-B243-9BA2-9B8B4FD20828}"/>
              </a:ext>
            </a:extLst>
          </p:cNvPr>
          <p:cNvSpPr>
            <a:spLocks noGrp="1"/>
          </p:cNvSpPr>
          <p:nvPr>
            <p:ph sz="quarter" idx="4"/>
          </p:nvPr>
        </p:nvSpPr>
        <p:spPr>
          <a:xfrm>
            <a:off x="672318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1">
            <a:extLst>
              <a:ext uri="{FF2B5EF4-FFF2-40B4-BE49-F238E27FC236}">
                <a16:creationId xmlns:a16="http://schemas.microsoft.com/office/drawing/2014/main" id="{000D1AA8-D947-2849-937E-ABE40C44E3FB}"/>
              </a:ext>
            </a:extLst>
          </p:cNvPr>
          <p:cNvSpPr>
            <a:spLocks noGrp="1"/>
          </p:cNvSpPr>
          <p:nvPr>
            <p:ph type="title"/>
          </p:nvPr>
        </p:nvSpPr>
        <p:spPr>
          <a:xfrm>
            <a:off x="1385046" y="115144"/>
            <a:ext cx="9968753" cy="1325563"/>
          </a:xfrm>
        </p:spPr>
        <p:txBody>
          <a:bodyPr/>
          <a:lstStyle/>
          <a:p>
            <a:r>
              <a:rPr lang="en-US"/>
              <a:t>Click to edit Master title style</a:t>
            </a:r>
          </a:p>
        </p:txBody>
      </p:sp>
      <p:sp>
        <p:nvSpPr>
          <p:cNvPr id="11" name="Slide Number Placeholder 5">
            <a:extLst>
              <a:ext uri="{FF2B5EF4-FFF2-40B4-BE49-F238E27FC236}">
                <a16:creationId xmlns:a16="http://schemas.microsoft.com/office/drawing/2014/main" id="{4673F315-CC44-F642-8207-0F39E1CAEE46}"/>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17954118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8106A-AC2A-164E-B270-54059996AACE}"/>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001348FE-8940-E946-9952-63EFF58DF54B}"/>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33349725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E126B550-65D0-C743-A416-CF4C370361B6}"/>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27954212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4F950-F677-B248-B555-257C0D51B254}"/>
              </a:ext>
            </a:extLst>
          </p:cNvPr>
          <p:cNvSpPr>
            <a:spLocks noGrp="1"/>
          </p:cNvSpPr>
          <p:nvPr>
            <p:ph type="title"/>
          </p:nvPr>
        </p:nvSpPr>
        <p:spPr>
          <a:xfrm>
            <a:off x="1425942" y="111368"/>
            <a:ext cx="3932237" cy="1395047"/>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9FD761D5-F505-8341-A05D-9AAA7B588FFA}"/>
              </a:ext>
            </a:extLst>
          </p:cNvPr>
          <p:cNvSpPr>
            <a:spLocks noGrp="1"/>
          </p:cNvSpPr>
          <p:nvPr>
            <p:ph idx="1"/>
          </p:nvPr>
        </p:nvSpPr>
        <p:spPr>
          <a:xfrm>
            <a:off x="5769342" y="43644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3B8C3CC-1E3F-624F-9F03-FE1183B74E57}"/>
              </a:ext>
            </a:extLst>
          </p:cNvPr>
          <p:cNvSpPr>
            <a:spLocks noGrp="1"/>
          </p:cNvSpPr>
          <p:nvPr>
            <p:ph type="body" sz="half" idx="2"/>
          </p:nvPr>
        </p:nvSpPr>
        <p:spPr>
          <a:xfrm>
            <a:off x="1425942" y="152320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F5FC9658-EFB7-574D-9730-742ED06D29D3}"/>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3026716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211FA-6418-4096-977B-6E4F36A88A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65928A-6B7F-4901-B645-D1FC89ADDE7E}"/>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4F8AB92-FFF7-4106-B0AD-CA8F20143A36}"/>
              </a:ext>
            </a:extLst>
          </p:cNvPr>
          <p:cNvSpPr>
            <a:spLocks noGrp="1"/>
          </p:cNvSpPr>
          <p:nvPr>
            <p:ph type="dt" sz="half" idx="10"/>
          </p:nvPr>
        </p:nvSpPr>
        <p:spPr>
          <a:xfrm>
            <a:off x="9086273" y="6429952"/>
            <a:ext cx="2743200" cy="365125"/>
          </a:xfrm>
        </p:spPr>
        <p:txBody>
          <a:bodyPr/>
          <a:lstStyle/>
          <a:p>
            <a:fld id="{B68928AC-69FE-4FEE-9FF4-95272AA5FAD2}" type="datetime1">
              <a:rPr lang="en-US" smtClean="0"/>
              <a:t>8/11/2024</a:t>
            </a:fld>
            <a:endParaRPr lang="en-US"/>
          </a:p>
        </p:txBody>
      </p:sp>
      <p:sp>
        <p:nvSpPr>
          <p:cNvPr id="5" name="Footer Placeholder 4">
            <a:extLst>
              <a:ext uri="{FF2B5EF4-FFF2-40B4-BE49-F238E27FC236}">
                <a16:creationId xmlns:a16="http://schemas.microsoft.com/office/drawing/2014/main" id="{CCA0B9E0-9C24-4B6E-AB84-732E6FD6B6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D0E5B7-8911-424D-BAC3-26D961956852}"/>
              </a:ext>
            </a:extLst>
          </p:cNvPr>
          <p:cNvSpPr>
            <a:spLocks noGrp="1"/>
          </p:cNvSpPr>
          <p:nvPr>
            <p:ph type="sldNum" sz="quarter" idx="12"/>
          </p:nvPr>
        </p:nvSpPr>
        <p:spPr>
          <a:xfrm>
            <a:off x="198582" y="6356349"/>
            <a:ext cx="482600" cy="365125"/>
          </a:xfrm>
        </p:spPr>
        <p:txBody>
          <a:bodyPr/>
          <a:lstStyle>
            <a:lvl1pPr>
              <a:defRPr sz="1600" b="1">
                <a:solidFill>
                  <a:srgbClr val="B52D45"/>
                </a:solidFill>
                <a:latin typeface="Helvetica" panose="020B0604020202020204" pitchFamily="34" charset="0"/>
                <a:cs typeface="Helvetica" panose="020B0604020202020204" pitchFamily="34" charset="0"/>
              </a:defRPr>
            </a:lvl1pPr>
          </a:lstStyle>
          <a:p>
            <a:fld id="{A6364C89-10E1-4A69-A6C7-BE2F9740B5DB}" type="slidenum">
              <a:rPr lang="en-US" smtClean="0"/>
              <a:pPr/>
              <a:t>‹#›</a:t>
            </a:fld>
            <a:endParaRPr lang="en-US" dirty="0"/>
          </a:p>
        </p:txBody>
      </p:sp>
    </p:spTree>
    <p:extLst>
      <p:ext uri="{BB962C8B-B14F-4D97-AF65-F5344CB8AC3E}">
        <p14:creationId xmlns:p14="http://schemas.microsoft.com/office/powerpoint/2010/main" val="3674095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9CAA1F9-19DA-6D4E-85F0-C96EE6AFEA97}"/>
              </a:ext>
            </a:extLst>
          </p:cNvPr>
          <p:cNvSpPr>
            <a:spLocks noGrp="1"/>
          </p:cNvSpPr>
          <p:nvPr>
            <p:ph type="pic" idx="1"/>
          </p:nvPr>
        </p:nvSpPr>
        <p:spPr>
          <a:xfrm>
            <a:off x="5524500" y="46116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itle 1">
            <a:extLst>
              <a:ext uri="{FF2B5EF4-FFF2-40B4-BE49-F238E27FC236}">
                <a16:creationId xmlns:a16="http://schemas.microsoft.com/office/drawing/2014/main" id="{AC4590AA-39D8-9349-93AF-6E133C4CDCEA}"/>
              </a:ext>
            </a:extLst>
          </p:cNvPr>
          <p:cNvSpPr>
            <a:spLocks noGrp="1"/>
          </p:cNvSpPr>
          <p:nvPr>
            <p:ph type="title"/>
          </p:nvPr>
        </p:nvSpPr>
        <p:spPr>
          <a:xfrm>
            <a:off x="1425942" y="111368"/>
            <a:ext cx="3932237" cy="1395047"/>
          </a:xfrm>
        </p:spPr>
        <p:txBody>
          <a:bodyPr anchor="b"/>
          <a:lstStyle>
            <a:lvl1pPr>
              <a:defRPr sz="3200"/>
            </a:lvl1pPr>
          </a:lstStyle>
          <a:p>
            <a:r>
              <a:rPr lang="en-US" dirty="0"/>
              <a:t>Click to edit Master title style</a:t>
            </a:r>
          </a:p>
        </p:txBody>
      </p:sp>
      <p:sp>
        <p:nvSpPr>
          <p:cNvPr id="9" name="Text Placeholder 3">
            <a:extLst>
              <a:ext uri="{FF2B5EF4-FFF2-40B4-BE49-F238E27FC236}">
                <a16:creationId xmlns:a16="http://schemas.microsoft.com/office/drawing/2014/main" id="{EDBD91A1-FCEB-DF4E-B948-F5838EFF0F21}"/>
              </a:ext>
            </a:extLst>
          </p:cNvPr>
          <p:cNvSpPr>
            <a:spLocks noGrp="1"/>
          </p:cNvSpPr>
          <p:nvPr>
            <p:ph type="body" sz="half" idx="2"/>
          </p:nvPr>
        </p:nvSpPr>
        <p:spPr>
          <a:xfrm>
            <a:off x="1425942" y="152320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Slide Number Placeholder 5">
            <a:extLst>
              <a:ext uri="{FF2B5EF4-FFF2-40B4-BE49-F238E27FC236}">
                <a16:creationId xmlns:a16="http://schemas.microsoft.com/office/drawing/2014/main" id="{D3AAF670-9460-B74B-AF2A-2B0CB6322EAD}"/>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2691868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C259DD-9075-5846-9EB7-3AFDC05D41A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691F98-48B1-794A-A7EA-CA88B801B35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6F0D5EF5-B199-6D4C-8261-C823975881D0}"/>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21939408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11E21B2-8635-CA43-BAB9-DF4837AC07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400569C-F89C-C04B-9876-4801E3D862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1672D780-9884-534F-91C3-B02EC1A1C774}"/>
              </a:ext>
            </a:extLst>
          </p:cNvPr>
          <p:cNvSpPr>
            <a:spLocks noGrp="1"/>
          </p:cNvSpPr>
          <p:nvPr>
            <p:ph type="sldNum" sz="quarter" idx="12"/>
          </p:nvPr>
        </p:nvSpPr>
        <p:spPr>
          <a:xfrm>
            <a:off x="3626222" y="6356350"/>
            <a:ext cx="2743200" cy="365125"/>
          </a:xfrm>
        </p:spPr>
        <p:txBody>
          <a:bodyPr/>
          <a:lstStyle>
            <a:lvl1pPr>
              <a:defRPr baseline="0">
                <a:solidFill>
                  <a:schemeClr val="bg1"/>
                </a:solidFill>
              </a:defRPr>
            </a:lvl1pPr>
          </a:lstStyle>
          <a:p>
            <a:fld id="{BFD2CDEF-EBF7-A24C-97CC-57BDAB189928}" type="slidenum">
              <a:rPr lang="en-US" smtClean="0"/>
              <a:pPr/>
              <a:t>‹#›</a:t>
            </a:fld>
            <a:endParaRPr lang="en-US" dirty="0"/>
          </a:p>
        </p:txBody>
      </p:sp>
    </p:spTree>
    <p:extLst>
      <p:ext uri="{BB962C8B-B14F-4D97-AF65-F5344CB8AC3E}">
        <p14:creationId xmlns:p14="http://schemas.microsoft.com/office/powerpoint/2010/main" val="2378016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8F4D8A-6516-4CD4-9532-AEE0AD833B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DCB8C28-FB44-4B33-8430-570C46F7BCC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F710CF6-C3CC-4306-9B61-8EEFFF932ABF}"/>
              </a:ext>
            </a:extLst>
          </p:cNvPr>
          <p:cNvSpPr>
            <a:spLocks noGrp="1"/>
          </p:cNvSpPr>
          <p:nvPr>
            <p:ph type="dt" sz="half" idx="10"/>
          </p:nvPr>
        </p:nvSpPr>
        <p:spPr/>
        <p:txBody>
          <a:bodyPr/>
          <a:lstStyle/>
          <a:p>
            <a:fld id="{6071D3D8-C137-4B0A-B13C-CDD2E556C1A4}" type="datetime1">
              <a:rPr lang="en-US" smtClean="0"/>
              <a:t>8/11/2024</a:t>
            </a:fld>
            <a:endParaRPr lang="en-US"/>
          </a:p>
        </p:txBody>
      </p:sp>
      <p:sp>
        <p:nvSpPr>
          <p:cNvPr id="5" name="Footer Placeholder 4">
            <a:extLst>
              <a:ext uri="{FF2B5EF4-FFF2-40B4-BE49-F238E27FC236}">
                <a16:creationId xmlns:a16="http://schemas.microsoft.com/office/drawing/2014/main" id="{EAF64B71-9707-409D-B999-4E0C2DB04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DE841-C462-4CFD-8948-98AAD6D6BFFA}"/>
              </a:ext>
            </a:extLst>
          </p:cNvPr>
          <p:cNvSpPr>
            <a:spLocks noGrp="1"/>
          </p:cNvSpPr>
          <p:nvPr>
            <p:ph type="sldNum" sz="quarter" idx="12"/>
          </p:nvPr>
        </p:nvSpPr>
        <p:spPr/>
        <p:txBody>
          <a:bodyPr/>
          <a:lstStyle/>
          <a:p>
            <a:fld id="{A6364C89-10E1-4A69-A6C7-BE2F9740B5DB}" type="slidenum">
              <a:rPr lang="en-US" smtClean="0"/>
              <a:t>‹#›</a:t>
            </a:fld>
            <a:endParaRPr lang="en-US"/>
          </a:p>
        </p:txBody>
      </p:sp>
    </p:spTree>
    <p:extLst>
      <p:ext uri="{BB962C8B-B14F-4D97-AF65-F5344CB8AC3E}">
        <p14:creationId xmlns:p14="http://schemas.microsoft.com/office/powerpoint/2010/main" val="2018438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9ADAE-EBE7-4947-AE20-04AEF92F37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A4159F-94B4-4C37-BB8F-7055380DFB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B0FD37-6118-4970-B818-53A2655C7D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E4E1D6-F56B-49B0-BF34-EAB883EAAAB1}"/>
              </a:ext>
            </a:extLst>
          </p:cNvPr>
          <p:cNvSpPr>
            <a:spLocks noGrp="1"/>
          </p:cNvSpPr>
          <p:nvPr>
            <p:ph type="dt" sz="half" idx="10"/>
          </p:nvPr>
        </p:nvSpPr>
        <p:spPr/>
        <p:txBody>
          <a:bodyPr/>
          <a:lstStyle/>
          <a:p>
            <a:fld id="{203AF33E-B903-49AB-B5CD-FAE3A3BB572E}" type="datetime1">
              <a:rPr lang="en-US" smtClean="0"/>
              <a:t>8/11/2024</a:t>
            </a:fld>
            <a:endParaRPr lang="en-US"/>
          </a:p>
        </p:txBody>
      </p:sp>
      <p:sp>
        <p:nvSpPr>
          <p:cNvPr id="6" name="Footer Placeholder 5">
            <a:extLst>
              <a:ext uri="{FF2B5EF4-FFF2-40B4-BE49-F238E27FC236}">
                <a16:creationId xmlns:a16="http://schemas.microsoft.com/office/drawing/2014/main" id="{8F3A92E7-99BA-4B40-A2F3-A9C72007C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3EE4FDC-9D38-44C5-B4F9-4221B21BB02D}"/>
              </a:ext>
            </a:extLst>
          </p:cNvPr>
          <p:cNvSpPr>
            <a:spLocks noGrp="1"/>
          </p:cNvSpPr>
          <p:nvPr>
            <p:ph type="sldNum" sz="quarter" idx="12"/>
          </p:nvPr>
        </p:nvSpPr>
        <p:spPr/>
        <p:txBody>
          <a:bodyPr/>
          <a:lstStyle/>
          <a:p>
            <a:fld id="{A6364C89-10E1-4A69-A6C7-BE2F9740B5DB}" type="slidenum">
              <a:rPr lang="en-US" smtClean="0"/>
              <a:t>‹#›</a:t>
            </a:fld>
            <a:endParaRPr lang="en-US"/>
          </a:p>
        </p:txBody>
      </p:sp>
    </p:spTree>
    <p:extLst>
      <p:ext uri="{BB962C8B-B14F-4D97-AF65-F5344CB8AC3E}">
        <p14:creationId xmlns:p14="http://schemas.microsoft.com/office/powerpoint/2010/main" val="323361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B6279-9D26-4214-AAA8-C6CAF30EA18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58F342-1C8E-4E17-BC4A-28E0D69968E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A0D18-452C-49A5-BBEC-F2F4C93BC71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AEF0E8-0BF1-4FC2-9D53-0A27685B00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50AE1F-4E02-4CDC-904D-2C974154DEC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8F7A464-58CD-4C5D-AE88-4EA7EBE18671}"/>
              </a:ext>
            </a:extLst>
          </p:cNvPr>
          <p:cNvSpPr>
            <a:spLocks noGrp="1"/>
          </p:cNvSpPr>
          <p:nvPr>
            <p:ph type="dt" sz="half" idx="10"/>
          </p:nvPr>
        </p:nvSpPr>
        <p:spPr/>
        <p:txBody>
          <a:bodyPr/>
          <a:lstStyle/>
          <a:p>
            <a:fld id="{8F4489F0-8578-48C5-A174-5968F96D9868}" type="datetime1">
              <a:rPr lang="en-US" smtClean="0"/>
              <a:t>8/11/2024</a:t>
            </a:fld>
            <a:endParaRPr lang="en-US"/>
          </a:p>
        </p:txBody>
      </p:sp>
      <p:sp>
        <p:nvSpPr>
          <p:cNvPr id="8" name="Footer Placeholder 7">
            <a:extLst>
              <a:ext uri="{FF2B5EF4-FFF2-40B4-BE49-F238E27FC236}">
                <a16:creationId xmlns:a16="http://schemas.microsoft.com/office/drawing/2014/main" id="{2DF57DB9-87F3-4306-87C1-47644EBF20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E658E19-1E53-4AB7-9B7E-0C8FD39F1749}"/>
              </a:ext>
            </a:extLst>
          </p:cNvPr>
          <p:cNvSpPr>
            <a:spLocks noGrp="1"/>
          </p:cNvSpPr>
          <p:nvPr>
            <p:ph type="sldNum" sz="quarter" idx="12"/>
          </p:nvPr>
        </p:nvSpPr>
        <p:spPr/>
        <p:txBody>
          <a:bodyPr/>
          <a:lstStyle/>
          <a:p>
            <a:fld id="{A6364C89-10E1-4A69-A6C7-BE2F9740B5DB}" type="slidenum">
              <a:rPr lang="en-US" smtClean="0"/>
              <a:t>‹#›</a:t>
            </a:fld>
            <a:endParaRPr lang="en-US"/>
          </a:p>
        </p:txBody>
      </p:sp>
    </p:spTree>
    <p:extLst>
      <p:ext uri="{BB962C8B-B14F-4D97-AF65-F5344CB8AC3E}">
        <p14:creationId xmlns:p14="http://schemas.microsoft.com/office/powerpoint/2010/main" val="3031418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84C3E-8564-471E-A5B1-7D37187FE93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255CF0D-BC08-4815-997B-DF41ECCAE518}"/>
              </a:ext>
            </a:extLst>
          </p:cNvPr>
          <p:cNvSpPr>
            <a:spLocks noGrp="1"/>
          </p:cNvSpPr>
          <p:nvPr>
            <p:ph type="dt" sz="half" idx="10"/>
          </p:nvPr>
        </p:nvSpPr>
        <p:spPr/>
        <p:txBody>
          <a:bodyPr/>
          <a:lstStyle/>
          <a:p>
            <a:fld id="{5E3E0976-6F87-4D04-8CBA-916942A14747}" type="datetime1">
              <a:rPr lang="en-US" smtClean="0"/>
              <a:t>8/11/2024</a:t>
            </a:fld>
            <a:endParaRPr lang="en-US"/>
          </a:p>
        </p:txBody>
      </p:sp>
      <p:sp>
        <p:nvSpPr>
          <p:cNvPr id="4" name="Footer Placeholder 3">
            <a:extLst>
              <a:ext uri="{FF2B5EF4-FFF2-40B4-BE49-F238E27FC236}">
                <a16:creationId xmlns:a16="http://schemas.microsoft.com/office/drawing/2014/main" id="{F85AF1E5-9B2E-4E8A-8BB9-977DF301B08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9FBC67-D643-4CAD-B9D8-B5A17CABA594}"/>
              </a:ext>
            </a:extLst>
          </p:cNvPr>
          <p:cNvSpPr>
            <a:spLocks noGrp="1"/>
          </p:cNvSpPr>
          <p:nvPr>
            <p:ph type="sldNum" sz="quarter" idx="12"/>
          </p:nvPr>
        </p:nvSpPr>
        <p:spPr/>
        <p:txBody>
          <a:bodyPr/>
          <a:lstStyle/>
          <a:p>
            <a:fld id="{A6364C89-10E1-4A69-A6C7-BE2F9740B5DB}" type="slidenum">
              <a:rPr lang="en-US" smtClean="0"/>
              <a:t>‹#›</a:t>
            </a:fld>
            <a:endParaRPr lang="en-US"/>
          </a:p>
        </p:txBody>
      </p:sp>
    </p:spTree>
    <p:extLst>
      <p:ext uri="{BB962C8B-B14F-4D97-AF65-F5344CB8AC3E}">
        <p14:creationId xmlns:p14="http://schemas.microsoft.com/office/powerpoint/2010/main" val="16403952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75953B1-E5D6-43CC-BB46-9F6689E30CF9}"/>
              </a:ext>
            </a:extLst>
          </p:cNvPr>
          <p:cNvSpPr>
            <a:spLocks noGrp="1"/>
          </p:cNvSpPr>
          <p:nvPr>
            <p:ph type="dt" sz="half" idx="10"/>
          </p:nvPr>
        </p:nvSpPr>
        <p:spPr/>
        <p:txBody>
          <a:bodyPr/>
          <a:lstStyle/>
          <a:p>
            <a:fld id="{2DBF0128-D82A-4536-A9EF-C324C4B4E3E2}" type="datetime1">
              <a:rPr lang="en-US" smtClean="0"/>
              <a:t>8/11/2024</a:t>
            </a:fld>
            <a:endParaRPr lang="en-US"/>
          </a:p>
        </p:txBody>
      </p:sp>
      <p:sp>
        <p:nvSpPr>
          <p:cNvPr id="3" name="Footer Placeholder 2">
            <a:extLst>
              <a:ext uri="{FF2B5EF4-FFF2-40B4-BE49-F238E27FC236}">
                <a16:creationId xmlns:a16="http://schemas.microsoft.com/office/drawing/2014/main" id="{FB61EC36-950F-4821-83A8-C45BE13CE7C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DD8AD1-69B6-4476-A4E2-0AAEC1A7FC93}"/>
              </a:ext>
            </a:extLst>
          </p:cNvPr>
          <p:cNvSpPr>
            <a:spLocks noGrp="1"/>
          </p:cNvSpPr>
          <p:nvPr>
            <p:ph type="sldNum" sz="quarter" idx="12"/>
          </p:nvPr>
        </p:nvSpPr>
        <p:spPr/>
        <p:txBody>
          <a:bodyPr/>
          <a:lstStyle/>
          <a:p>
            <a:fld id="{A6364C89-10E1-4A69-A6C7-BE2F9740B5DB}" type="slidenum">
              <a:rPr lang="en-US" smtClean="0"/>
              <a:t>‹#›</a:t>
            </a:fld>
            <a:endParaRPr lang="en-US"/>
          </a:p>
        </p:txBody>
      </p:sp>
    </p:spTree>
    <p:extLst>
      <p:ext uri="{BB962C8B-B14F-4D97-AF65-F5344CB8AC3E}">
        <p14:creationId xmlns:p14="http://schemas.microsoft.com/office/powerpoint/2010/main" val="37614060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531E-3058-4B9F-9563-769A4973812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F5B275-1685-4382-8308-EDE928ACE9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E087BE0-645B-43D5-922C-84D6037313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1F6332-EF5C-4D9C-9ABA-2DB999B0C593}"/>
              </a:ext>
            </a:extLst>
          </p:cNvPr>
          <p:cNvSpPr>
            <a:spLocks noGrp="1"/>
          </p:cNvSpPr>
          <p:nvPr>
            <p:ph type="dt" sz="half" idx="10"/>
          </p:nvPr>
        </p:nvSpPr>
        <p:spPr/>
        <p:txBody>
          <a:bodyPr/>
          <a:lstStyle/>
          <a:p>
            <a:fld id="{91A431DA-F202-49D9-A023-C18DB58E501C}" type="datetime1">
              <a:rPr lang="en-US" smtClean="0"/>
              <a:t>8/11/2024</a:t>
            </a:fld>
            <a:endParaRPr lang="en-US"/>
          </a:p>
        </p:txBody>
      </p:sp>
      <p:sp>
        <p:nvSpPr>
          <p:cNvPr id="6" name="Footer Placeholder 5">
            <a:extLst>
              <a:ext uri="{FF2B5EF4-FFF2-40B4-BE49-F238E27FC236}">
                <a16:creationId xmlns:a16="http://schemas.microsoft.com/office/drawing/2014/main" id="{EDB45FDA-0BC1-40E9-AADE-1971091F4B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1AC679A-6DB8-44FB-AE7B-5CCE9FAB2B02}"/>
              </a:ext>
            </a:extLst>
          </p:cNvPr>
          <p:cNvSpPr>
            <a:spLocks noGrp="1"/>
          </p:cNvSpPr>
          <p:nvPr>
            <p:ph type="sldNum" sz="quarter" idx="12"/>
          </p:nvPr>
        </p:nvSpPr>
        <p:spPr/>
        <p:txBody>
          <a:bodyPr/>
          <a:lstStyle/>
          <a:p>
            <a:fld id="{A6364C89-10E1-4A69-A6C7-BE2F9740B5DB}" type="slidenum">
              <a:rPr lang="en-US" smtClean="0"/>
              <a:t>‹#›</a:t>
            </a:fld>
            <a:endParaRPr lang="en-US"/>
          </a:p>
        </p:txBody>
      </p:sp>
    </p:spTree>
    <p:extLst>
      <p:ext uri="{BB962C8B-B14F-4D97-AF65-F5344CB8AC3E}">
        <p14:creationId xmlns:p14="http://schemas.microsoft.com/office/powerpoint/2010/main" val="1653584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F96A0A-2ACC-4332-9A1A-6F0975EF39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43BB94D-4B6F-4400-BBE1-DD82995277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2FE276E-D9A9-43F9-80D9-69C93794F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B6106E-6993-4B3F-AD30-0D0251C02C19}"/>
              </a:ext>
            </a:extLst>
          </p:cNvPr>
          <p:cNvSpPr>
            <a:spLocks noGrp="1"/>
          </p:cNvSpPr>
          <p:nvPr>
            <p:ph type="dt" sz="half" idx="10"/>
          </p:nvPr>
        </p:nvSpPr>
        <p:spPr/>
        <p:txBody>
          <a:bodyPr/>
          <a:lstStyle/>
          <a:p>
            <a:fld id="{6BBD5F9B-2E07-4A7B-B61F-DAF80FD5437E}" type="datetime1">
              <a:rPr lang="en-US" smtClean="0"/>
              <a:t>8/11/2024</a:t>
            </a:fld>
            <a:endParaRPr lang="en-US"/>
          </a:p>
        </p:txBody>
      </p:sp>
      <p:sp>
        <p:nvSpPr>
          <p:cNvPr id="6" name="Footer Placeholder 5">
            <a:extLst>
              <a:ext uri="{FF2B5EF4-FFF2-40B4-BE49-F238E27FC236}">
                <a16:creationId xmlns:a16="http://schemas.microsoft.com/office/drawing/2014/main" id="{48116AFC-B13F-473B-B3D3-9573CBF27F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268162-CF7B-421D-A465-638F82179FE3}"/>
              </a:ext>
            </a:extLst>
          </p:cNvPr>
          <p:cNvSpPr>
            <a:spLocks noGrp="1"/>
          </p:cNvSpPr>
          <p:nvPr>
            <p:ph type="sldNum" sz="quarter" idx="12"/>
          </p:nvPr>
        </p:nvSpPr>
        <p:spPr/>
        <p:txBody>
          <a:bodyPr/>
          <a:lstStyle/>
          <a:p>
            <a:fld id="{A6364C89-10E1-4A69-A6C7-BE2F9740B5DB}" type="slidenum">
              <a:rPr lang="en-US" smtClean="0"/>
              <a:t>‹#›</a:t>
            </a:fld>
            <a:endParaRPr lang="en-US"/>
          </a:p>
        </p:txBody>
      </p:sp>
    </p:spTree>
    <p:extLst>
      <p:ext uri="{BB962C8B-B14F-4D97-AF65-F5344CB8AC3E}">
        <p14:creationId xmlns:p14="http://schemas.microsoft.com/office/powerpoint/2010/main" val="35051017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4.emf"/><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719BA53-0FA2-41F9-96CB-50FF7AFA5C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3B13D6-54E7-4ADC-8275-1E1D5E216A6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38300-B0A7-42DA-A256-5922057E9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E22E2B-B1E8-4153-8094-15981309B6B2}" type="datetime1">
              <a:rPr lang="en-US" smtClean="0"/>
              <a:t>8/11/2024</a:t>
            </a:fld>
            <a:endParaRPr lang="en-US"/>
          </a:p>
        </p:txBody>
      </p:sp>
      <p:sp>
        <p:nvSpPr>
          <p:cNvPr id="5" name="Footer Placeholder 4">
            <a:extLst>
              <a:ext uri="{FF2B5EF4-FFF2-40B4-BE49-F238E27FC236}">
                <a16:creationId xmlns:a16="http://schemas.microsoft.com/office/drawing/2014/main" id="{FBCA79A2-7875-4698-819D-1AE8787802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8EF451-016D-4486-B24B-85DA42668C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364C89-10E1-4A69-A6C7-BE2F9740B5DB}" type="slidenum">
              <a:rPr lang="en-US" smtClean="0"/>
              <a:t>‹#›</a:t>
            </a:fld>
            <a:endParaRPr lang="en-US"/>
          </a:p>
        </p:txBody>
      </p:sp>
    </p:spTree>
    <p:extLst>
      <p:ext uri="{BB962C8B-B14F-4D97-AF65-F5344CB8AC3E}">
        <p14:creationId xmlns:p14="http://schemas.microsoft.com/office/powerpoint/2010/main" val="4988312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CD469FD-8E10-BF46-80AD-5189A1223B42}"/>
              </a:ext>
            </a:extLst>
          </p:cNvPr>
          <p:cNvPicPr>
            <a:picLocks noChangeAspect="1"/>
          </p:cNvPicPr>
          <p:nvPr userDrawn="1"/>
        </p:nvPicPr>
        <p:blipFill>
          <a:blip r:embed="rId13"/>
          <a:srcRect/>
          <a:stretch/>
        </p:blipFill>
        <p:spPr>
          <a:xfrm>
            <a:off x="555503" y="-29253"/>
            <a:ext cx="11635509" cy="6544974"/>
          </a:xfrm>
          <a:prstGeom prst="rect">
            <a:avLst/>
          </a:prstGeom>
        </p:spPr>
      </p:pic>
      <p:pic>
        <p:nvPicPr>
          <p:cNvPr id="10" name="Picture 9">
            <a:extLst>
              <a:ext uri="{FF2B5EF4-FFF2-40B4-BE49-F238E27FC236}">
                <a16:creationId xmlns:a16="http://schemas.microsoft.com/office/drawing/2014/main" id="{4B3BC850-F673-564A-BDDB-F1FB2F58F794}"/>
              </a:ext>
            </a:extLst>
          </p:cNvPr>
          <p:cNvPicPr>
            <a:picLocks noChangeAspect="1"/>
          </p:cNvPicPr>
          <p:nvPr userDrawn="1"/>
        </p:nvPicPr>
        <p:blipFill>
          <a:blip r:embed="rId14"/>
          <a:srcRect/>
          <a:stretch/>
        </p:blipFill>
        <p:spPr>
          <a:xfrm rot="16200000">
            <a:off x="-2653911" y="2603382"/>
            <a:ext cx="6669116" cy="1403849"/>
          </a:xfrm>
          <a:prstGeom prst="rect">
            <a:avLst/>
          </a:prstGeom>
        </p:spPr>
      </p:pic>
      <p:sp>
        <p:nvSpPr>
          <p:cNvPr id="2" name="Title Placeholder 1">
            <a:extLst>
              <a:ext uri="{FF2B5EF4-FFF2-40B4-BE49-F238E27FC236}">
                <a16:creationId xmlns:a16="http://schemas.microsoft.com/office/drawing/2014/main" id="{2020D99B-58DF-D244-AD5C-177312E751E4}"/>
              </a:ext>
            </a:extLst>
          </p:cNvPr>
          <p:cNvSpPr>
            <a:spLocks noGrp="1"/>
          </p:cNvSpPr>
          <p:nvPr>
            <p:ph type="title"/>
          </p:nvPr>
        </p:nvSpPr>
        <p:spPr>
          <a:xfrm>
            <a:off x="1385046" y="115144"/>
            <a:ext cx="9968753" cy="1325563"/>
          </a:xfrm>
          <a:prstGeom prst="rect">
            <a:avLst/>
          </a:prstGeom>
        </p:spPr>
        <p:txBody>
          <a:bodyPr vert="horz" lIns="91440" tIns="45720" rIns="91440" bIns="45720" rtlCol="0" anchor="ctr">
            <a:normAutofit/>
          </a:bodyPr>
          <a:lstStyle/>
          <a:p>
            <a:r>
              <a:rPr lang="en-US" dirty="0"/>
              <a:t>Title Here</a:t>
            </a:r>
          </a:p>
        </p:txBody>
      </p:sp>
      <p:sp>
        <p:nvSpPr>
          <p:cNvPr id="3" name="Text Placeholder 2">
            <a:extLst>
              <a:ext uri="{FF2B5EF4-FFF2-40B4-BE49-F238E27FC236}">
                <a16:creationId xmlns:a16="http://schemas.microsoft.com/office/drawing/2014/main" id="{FB168842-5252-5E4D-AD37-90EC12637506}"/>
              </a:ext>
            </a:extLst>
          </p:cNvPr>
          <p:cNvSpPr>
            <a:spLocks noGrp="1"/>
          </p:cNvSpPr>
          <p:nvPr>
            <p:ph type="body" idx="1"/>
          </p:nvPr>
        </p:nvSpPr>
        <p:spPr>
          <a:xfrm>
            <a:off x="1385046" y="1711187"/>
            <a:ext cx="9968754" cy="311571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7CE8595A-C5B5-D949-864C-F48D825A90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5BF3D8-EAEA-6843-89D7-6A2BF63274CA}" type="datetimeFigureOut">
              <a:rPr lang="en-US" smtClean="0"/>
              <a:t>8/11/2024</a:t>
            </a:fld>
            <a:endParaRPr lang="en-US"/>
          </a:p>
        </p:txBody>
      </p:sp>
      <p:sp>
        <p:nvSpPr>
          <p:cNvPr id="5" name="Footer Placeholder 4">
            <a:extLst>
              <a:ext uri="{FF2B5EF4-FFF2-40B4-BE49-F238E27FC236}">
                <a16:creationId xmlns:a16="http://schemas.microsoft.com/office/drawing/2014/main" id="{6812CF0F-BA50-4144-9697-6138E1DBC2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160625-18F3-984D-B40A-767299F130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D2CDEF-EBF7-A24C-97CC-57BDAB189928}" type="slidenum">
              <a:rPr lang="en-US" smtClean="0"/>
              <a:t>‹#›</a:t>
            </a:fld>
            <a:endParaRPr lang="en-US"/>
          </a:p>
        </p:txBody>
      </p:sp>
      <p:sp>
        <p:nvSpPr>
          <p:cNvPr id="7" name="Rectangle 6">
            <a:extLst>
              <a:ext uri="{FF2B5EF4-FFF2-40B4-BE49-F238E27FC236}">
                <a16:creationId xmlns:a16="http://schemas.microsoft.com/office/drawing/2014/main" id="{B04F89F2-DD65-5045-B32A-6E52BFF73D9D}"/>
              </a:ext>
            </a:extLst>
          </p:cNvPr>
          <p:cNvSpPr/>
          <p:nvPr userDrawn="1"/>
        </p:nvSpPr>
        <p:spPr>
          <a:xfrm>
            <a:off x="0" y="6356350"/>
            <a:ext cx="12192000" cy="501650"/>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AC738E90-9D19-504E-AB55-DAC42E6BC0DC}"/>
              </a:ext>
            </a:extLst>
          </p:cNvPr>
          <p:cNvPicPr>
            <a:picLocks noChangeAspect="1"/>
          </p:cNvPicPr>
          <p:nvPr userDrawn="1"/>
        </p:nvPicPr>
        <p:blipFill>
          <a:blip r:embed="rId15"/>
          <a:srcRect/>
          <a:stretch/>
        </p:blipFill>
        <p:spPr>
          <a:xfrm>
            <a:off x="303646" y="6418884"/>
            <a:ext cx="624006" cy="370854"/>
          </a:xfrm>
          <a:prstGeom prst="rect">
            <a:avLst/>
          </a:prstGeom>
        </p:spPr>
      </p:pic>
      <p:pic>
        <p:nvPicPr>
          <p:cNvPr id="18" name="Picture 17">
            <a:extLst>
              <a:ext uri="{FF2B5EF4-FFF2-40B4-BE49-F238E27FC236}">
                <a16:creationId xmlns:a16="http://schemas.microsoft.com/office/drawing/2014/main" id="{46FFDE47-9BF6-8B40-AC3C-67887A9BCAEE}"/>
              </a:ext>
            </a:extLst>
          </p:cNvPr>
          <p:cNvPicPr>
            <a:picLocks noChangeAspect="1"/>
          </p:cNvPicPr>
          <p:nvPr userDrawn="1"/>
        </p:nvPicPr>
        <p:blipFill>
          <a:blip r:embed="rId16"/>
          <a:stretch>
            <a:fillRect/>
          </a:stretch>
        </p:blipFill>
        <p:spPr>
          <a:xfrm>
            <a:off x="8849565" y="6463058"/>
            <a:ext cx="2961435" cy="295275"/>
          </a:xfrm>
          <a:prstGeom prst="rect">
            <a:avLst/>
          </a:prstGeom>
        </p:spPr>
      </p:pic>
      <p:sp>
        <p:nvSpPr>
          <p:cNvPr id="32" name="TextBox 31">
            <a:extLst>
              <a:ext uri="{FF2B5EF4-FFF2-40B4-BE49-F238E27FC236}">
                <a16:creationId xmlns:a16="http://schemas.microsoft.com/office/drawing/2014/main" id="{6CB2BC18-05EF-9B40-A8D3-BAD5C826760F}"/>
              </a:ext>
            </a:extLst>
          </p:cNvPr>
          <p:cNvSpPr txBox="1"/>
          <p:nvPr userDrawn="1"/>
        </p:nvSpPr>
        <p:spPr>
          <a:xfrm>
            <a:off x="2309446" y="-369332"/>
            <a:ext cx="184731" cy="369332"/>
          </a:xfrm>
          <a:prstGeom prst="rect">
            <a:avLst/>
          </a:prstGeom>
          <a:noFill/>
        </p:spPr>
        <p:txBody>
          <a:bodyPr wrap="none" rtlCol="0">
            <a:spAutoFit/>
          </a:bodyPr>
          <a:lstStyle/>
          <a:p>
            <a:endParaRPr lang="en-US" dirty="0"/>
          </a:p>
        </p:txBody>
      </p:sp>
      <p:sp>
        <p:nvSpPr>
          <p:cNvPr id="33" name="TextBox 32">
            <a:extLst>
              <a:ext uri="{FF2B5EF4-FFF2-40B4-BE49-F238E27FC236}">
                <a16:creationId xmlns:a16="http://schemas.microsoft.com/office/drawing/2014/main" id="{7A12BFC1-1047-994A-99C8-AE0A77DB6797}"/>
              </a:ext>
            </a:extLst>
          </p:cNvPr>
          <p:cNvSpPr txBox="1"/>
          <p:nvPr userDrawn="1"/>
        </p:nvSpPr>
        <p:spPr>
          <a:xfrm>
            <a:off x="3364523" y="-398585"/>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89537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i="0" kern="120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0.emf"/><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ebm"/><Relationship Id="rId1" Type="http://schemas.openxmlformats.org/officeDocument/2006/relationships/video" Target="NULL" TargetMode="External"/><Relationship Id="rId6" Type="http://schemas.openxmlformats.org/officeDocument/2006/relationships/image" Target="../media/image16.png"/><Relationship Id="rId5" Type="http://schemas.openxmlformats.org/officeDocument/2006/relationships/image" Target="../media/image5.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347DA3-C515-4CA5-8C06-12FF78EFE8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2949" y="4814907"/>
            <a:ext cx="2461507" cy="1097280"/>
          </a:xfrm>
          <a:prstGeom prst="rect">
            <a:avLst/>
          </a:prstGeom>
        </p:spPr>
      </p:pic>
      <p:sp>
        <p:nvSpPr>
          <p:cNvPr id="3" name="TextBox 2">
            <a:extLst>
              <a:ext uri="{FF2B5EF4-FFF2-40B4-BE49-F238E27FC236}">
                <a16:creationId xmlns:a16="http://schemas.microsoft.com/office/drawing/2014/main" id="{A01695CD-B741-43D6-B6A3-626EF5D55B76}"/>
              </a:ext>
            </a:extLst>
          </p:cNvPr>
          <p:cNvSpPr txBox="1"/>
          <p:nvPr/>
        </p:nvSpPr>
        <p:spPr>
          <a:xfrm>
            <a:off x="1476413" y="513147"/>
            <a:ext cx="10625939" cy="1569660"/>
          </a:xfrm>
          <a:prstGeom prst="rect">
            <a:avLst/>
          </a:prstGeom>
          <a:noFill/>
        </p:spPr>
        <p:txBody>
          <a:bodyPr wrap="square">
            <a:spAutoFit/>
          </a:bodyPr>
          <a:lstStyle/>
          <a:p>
            <a:pPr algn="ctr"/>
            <a:r>
              <a:rPr lang="en-US" sz="3200" b="1" dirty="0">
                <a:latin typeface="Times New Roman" panose="02020603050405020304" pitchFamily="18" charset="0"/>
                <a:ea typeface="Lato" panose="020F0502020204030203" pitchFamily="34" charset="0"/>
                <a:cs typeface="Times New Roman" panose="02020603050405020304" pitchFamily="18" charset="0"/>
              </a:rPr>
              <a:t>QUANTITATIVE MEASUREMENTS IN THE EXHAUST FLOW OF A ROTATING DETONATION COMBUSTOR </a:t>
            </a:r>
          </a:p>
          <a:p>
            <a:pPr algn="ctr"/>
            <a:r>
              <a:rPr lang="en-US" sz="3200" b="1" dirty="0">
                <a:latin typeface="Times New Roman" panose="02020603050405020304" pitchFamily="18" charset="0"/>
                <a:ea typeface="Lato" panose="020F0502020204030203" pitchFamily="34" charset="0"/>
                <a:cs typeface="Times New Roman" panose="02020603050405020304" pitchFamily="18" charset="0"/>
              </a:rPr>
              <a:t>USING RAINBOW SCHLIEREN DEFLECTOMETRY</a:t>
            </a:r>
          </a:p>
        </p:txBody>
      </p:sp>
      <p:sp>
        <p:nvSpPr>
          <p:cNvPr id="6" name="TextBox 5">
            <a:extLst>
              <a:ext uri="{FF2B5EF4-FFF2-40B4-BE49-F238E27FC236}">
                <a16:creationId xmlns:a16="http://schemas.microsoft.com/office/drawing/2014/main" id="{F53DD3B7-B7F9-4F5C-8DB7-2097287B7338}"/>
              </a:ext>
            </a:extLst>
          </p:cNvPr>
          <p:cNvSpPr txBox="1"/>
          <p:nvPr/>
        </p:nvSpPr>
        <p:spPr>
          <a:xfrm>
            <a:off x="1727718" y="2711204"/>
            <a:ext cx="9957776" cy="1200329"/>
          </a:xfrm>
          <a:prstGeom prst="rect">
            <a:avLst/>
          </a:prstGeom>
          <a:noFill/>
        </p:spPr>
        <p:txBody>
          <a:bodyPr wrap="square">
            <a:spAutoFit/>
          </a:bodyPr>
          <a:lstStyle/>
          <a:p>
            <a:pPr algn="ctr"/>
            <a:r>
              <a:rPr lang="en-US" sz="2400" b="1" i="0" u="none" strike="noStrike" baseline="0" dirty="0">
                <a:latin typeface="CMR10"/>
              </a:rPr>
              <a:t>Apurav Gupta</a:t>
            </a:r>
            <a:r>
              <a:rPr lang="en-US" sz="2400" b="0" i="0" u="none" strike="noStrike" baseline="0" dirty="0">
                <a:latin typeface="CMR10"/>
              </a:rPr>
              <a:t>, Robert S. Miller, Kayla Bell, Dalton G. Langner, Ajay K. Agrawal*</a:t>
            </a:r>
          </a:p>
          <a:p>
            <a:pPr algn="ctr"/>
            <a:r>
              <a:rPr lang="en-US" sz="2400" dirty="0"/>
              <a:t>The University of Alabama</a:t>
            </a:r>
          </a:p>
          <a:p>
            <a:pPr algn="ctr"/>
            <a:r>
              <a:rPr lang="en-US" sz="2400" dirty="0"/>
              <a:t>PGC Session I, June 24, 2024, from 8:00 AM to 10:00 AM</a:t>
            </a:r>
          </a:p>
        </p:txBody>
      </p:sp>
      <p:pic>
        <p:nvPicPr>
          <p:cNvPr id="8" name="Picture 7" descr="Resources – Brand Guidelines | The University of Alabama">
            <a:extLst>
              <a:ext uri="{FF2B5EF4-FFF2-40B4-BE49-F238E27FC236}">
                <a16:creationId xmlns:a16="http://schemas.microsoft.com/office/drawing/2014/main" id="{47E5C566-E4D1-4D8A-BB62-78BB92D043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414" y="4814907"/>
            <a:ext cx="3046030" cy="1097280"/>
          </a:xfrm>
          <a:prstGeom prst="rect">
            <a:avLst/>
          </a:prstGeom>
          <a:noFill/>
          <a:ln>
            <a:noFill/>
          </a:ln>
        </p:spPr>
      </p:pic>
    </p:spTree>
    <p:extLst>
      <p:ext uri="{BB962C8B-B14F-4D97-AF65-F5344CB8AC3E}">
        <p14:creationId xmlns:p14="http://schemas.microsoft.com/office/powerpoint/2010/main" val="41842052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 screen&#10;&#10;Description automatically generated">
            <a:extLst>
              <a:ext uri="{FF2B5EF4-FFF2-40B4-BE49-F238E27FC236}">
                <a16:creationId xmlns:a16="http://schemas.microsoft.com/office/drawing/2014/main" id="{F0F225C6-9B26-011E-1D42-F6B3E48EFB4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8554064" y="875371"/>
            <a:ext cx="3138677" cy="3587060"/>
          </a:xfrm>
          <a:prstGeom prst="rect">
            <a:avLst/>
          </a:prstGeom>
        </p:spPr>
      </p:pic>
      <p:sp>
        <p:nvSpPr>
          <p:cNvPr id="8" name="TextBox 7">
            <a:extLst>
              <a:ext uri="{FF2B5EF4-FFF2-40B4-BE49-F238E27FC236}">
                <a16:creationId xmlns:a16="http://schemas.microsoft.com/office/drawing/2014/main" id="{BE0D9526-8957-015E-94F7-2D3100F299C7}"/>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RDC Setup</a:t>
            </a:r>
          </a:p>
        </p:txBody>
      </p:sp>
      <p:sp>
        <p:nvSpPr>
          <p:cNvPr id="9" name="Slide Number Placeholder 8">
            <a:extLst>
              <a:ext uri="{FF2B5EF4-FFF2-40B4-BE49-F238E27FC236}">
                <a16:creationId xmlns:a16="http://schemas.microsoft.com/office/drawing/2014/main" id="{5F822C3E-2319-19CE-5DF2-3C03AB4D5C75}"/>
              </a:ext>
            </a:extLst>
          </p:cNvPr>
          <p:cNvSpPr>
            <a:spLocks noGrp="1"/>
          </p:cNvSpPr>
          <p:nvPr>
            <p:ph type="sldNum" sz="quarter" idx="12"/>
          </p:nvPr>
        </p:nvSpPr>
        <p:spPr/>
        <p:txBody>
          <a:bodyPr/>
          <a:lstStyle/>
          <a:p>
            <a:fld id="{A6364C89-10E1-4A69-A6C7-BE2F9740B5DB}" type="slidenum">
              <a:rPr lang="en-US" smtClean="0"/>
              <a:t>10</a:t>
            </a:fld>
            <a:endParaRPr lang="en-US"/>
          </a:p>
        </p:txBody>
      </p:sp>
      <p:sp>
        <p:nvSpPr>
          <p:cNvPr id="2" name="TextBox 1">
            <a:extLst>
              <a:ext uri="{FF2B5EF4-FFF2-40B4-BE49-F238E27FC236}">
                <a16:creationId xmlns:a16="http://schemas.microsoft.com/office/drawing/2014/main" id="{4E9E50B0-43C7-E6F4-841B-F3190A94A61F}"/>
              </a:ext>
            </a:extLst>
          </p:cNvPr>
          <p:cNvSpPr txBox="1"/>
          <p:nvPr/>
        </p:nvSpPr>
        <p:spPr>
          <a:xfrm>
            <a:off x="8672052" y="953729"/>
            <a:ext cx="453970" cy="369332"/>
          </a:xfrm>
          <a:prstGeom prst="rect">
            <a:avLst/>
          </a:prstGeom>
          <a:solidFill>
            <a:schemeClr val="bg1"/>
          </a:solidFill>
        </p:spPr>
        <p:txBody>
          <a:bodyPr wrap="none" rtlCol="0">
            <a:spAutoFit/>
          </a:bodyPr>
          <a:lstStyle/>
          <a:p>
            <a:r>
              <a:rPr lang="en-US" dirty="0">
                <a:latin typeface="Helvetica" panose="020B0604020202020204" pitchFamily="34" charset="0"/>
                <a:cs typeface="Helvetica" panose="020B0604020202020204" pitchFamily="34" charset="0"/>
              </a:rPr>
              <a:t>(c)</a:t>
            </a:r>
          </a:p>
        </p:txBody>
      </p:sp>
      <p:sp>
        <p:nvSpPr>
          <p:cNvPr id="6" name="TextBox 5">
            <a:extLst>
              <a:ext uri="{FF2B5EF4-FFF2-40B4-BE49-F238E27FC236}">
                <a16:creationId xmlns:a16="http://schemas.microsoft.com/office/drawing/2014/main" id="{95D91913-E626-4D7C-5F4F-698EEE309237}"/>
              </a:ext>
            </a:extLst>
          </p:cNvPr>
          <p:cNvSpPr txBox="1"/>
          <p:nvPr/>
        </p:nvSpPr>
        <p:spPr>
          <a:xfrm>
            <a:off x="5279437" y="4822074"/>
            <a:ext cx="2544286" cy="523220"/>
          </a:xfrm>
          <a:prstGeom prst="rect">
            <a:avLst/>
          </a:prstGeom>
          <a:noFill/>
        </p:spPr>
        <p:txBody>
          <a:bodyPr wrap="none" rtlCol="0">
            <a:spAutoFit/>
          </a:bodyPr>
          <a:lstStyle/>
          <a:p>
            <a:r>
              <a:rPr lang="en-US" sz="2800" dirty="0">
                <a:latin typeface="Helvetica" panose="020B0604020202020204" pitchFamily="34" charset="0"/>
                <a:cs typeface="Helvetica" panose="020B0604020202020204" pitchFamily="34" charset="0"/>
              </a:rPr>
              <a:t>RDE hardware</a:t>
            </a:r>
          </a:p>
        </p:txBody>
      </p:sp>
      <p:sp>
        <p:nvSpPr>
          <p:cNvPr id="10" name="TextBox 9">
            <a:extLst>
              <a:ext uri="{FF2B5EF4-FFF2-40B4-BE49-F238E27FC236}">
                <a16:creationId xmlns:a16="http://schemas.microsoft.com/office/drawing/2014/main" id="{4A0C6400-42B4-E0AD-E2AF-91083DC01043}"/>
              </a:ext>
            </a:extLst>
          </p:cNvPr>
          <p:cNvSpPr txBox="1"/>
          <p:nvPr/>
        </p:nvSpPr>
        <p:spPr>
          <a:xfrm>
            <a:off x="681182" y="4810717"/>
            <a:ext cx="3687097" cy="954107"/>
          </a:xfrm>
          <a:prstGeom prst="rect">
            <a:avLst/>
          </a:prstGeom>
          <a:noFill/>
        </p:spPr>
        <p:txBody>
          <a:bodyPr wrap="square">
            <a:spAutoFit/>
          </a:bodyPr>
          <a:lstStyle/>
          <a:p>
            <a:pPr algn="ctr"/>
            <a:r>
              <a:rPr lang="en-US" sz="2800" dirty="0">
                <a:latin typeface="Helvetica" panose="020B0604020202020204" pitchFamily="34" charset="0"/>
                <a:cs typeface="Helvetica" panose="020B0604020202020204" pitchFamily="34" charset="0"/>
              </a:rPr>
              <a:t>RDC schematic and probe locations </a:t>
            </a:r>
            <a:endParaRPr lang="en-US" sz="2800" dirty="0"/>
          </a:p>
        </p:txBody>
      </p:sp>
      <p:sp>
        <p:nvSpPr>
          <p:cNvPr id="12" name="TextBox 11">
            <a:extLst>
              <a:ext uri="{FF2B5EF4-FFF2-40B4-BE49-F238E27FC236}">
                <a16:creationId xmlns:a16="http://schemas.microsoft.com/office/drawing/2014/main" id="{CF79907D-8B19-4239-1A28-DFF85DAE3734}"/>
              </a:ext>
            </a:extLst>
          </p:cNvPr>
          <p:cNvSpPr txBox="1"/>
          <p:nvPr/>
        </p:nvSpPr>
        <p:spPr>
          <a:xfrm>
            <a:off x="8819535" y="4810032"/>
            <a:ext cx="2949677" cy="1384995"/>
          </a:xfrm>
          <a:prstGeom prst="rect">
            <a:avLst/>
          </a:prstGeom>
          <a:noFill/>
        </p:spPr>
        <p:txBody>
          <a:bodyPr wrap="square" rtlCol="0">
            <a:spAutoFit/>
          </a:bodyPr>
          <a:lstStyle/>
          <a:p>
            <a:pPr algn="ctr"/>
            <a:r>
              <a:rPr lang="en-US" sz="2800" dirty="0">
                <a:latin typeface="Helvetica" panose="020B0604020202020204" pitchFamily="34" charset="0"/>
                <a:cs typeface="Helvetica" panose="020B0604020202020204" pitchFamily="34" charset="0"/>
              </a:rPr>
              <a:t>Consecutive snapshots during hotfire</a:t>
            </a:r>
          </a:p>
        </p:txBody>
      </p:sp>
      <p:grpSp>
        <p:nvGrpSpPr>
          <p:cNvPr id="16" name="Group 15">
            <a:extLst>
              <a:ext uri="{FF2B5EF4-FFF2-40B4-BE49-F238E27FC236}">
                <a16:creationId xmlns:a16="http://schemas.microsoft.com/office/drawing/2014/main" id="{0856226D-0294-5873-2D73-90C038A4E787}"/>
              </a:ext>
            </a:extLst>
          </p:cNvPr>
          <p:cNvGrpSpPr/>
          <p:nvPr/>
        </p:nvGrpSpPr>
        <p:grpSpPr>
          <a:xfrm>
            <a:off x="349588" y="875371"/>
            <a:ext cx="7778599" cy="3559266"/>
            <a:chOff x="349588" y="875371"/>
            <a:chExt cx="7778599" cy="3559266"/>
          </a:xfrm>
        </p:grpSpPr>
        <p:pic>
          <p:nvPicPr>
            <p:cNvPr id="11" name="Picture 10" descr="A close-up of a machine&#10;&#10;Description automatically generated">
              <a:extLst>
                <a:ext uri="{FF2B5EF4-FFF2-40B4-BE49-F238E27FC236}">
                  <a16:creationId xmlns:a16="http://schemas.microsoft.com/office/drawing/2014/main" id="{1AC72EA2-4BC5-01EB-AA42-F87B19B576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588" y="875371"/>
              <a:ext cx="7778599" cy="3559266"/>
            </a:xfrm>
            <a:prstGeom prst="rect">
              <a:avLst/>
            </a:prstGeom>
          </p:spPr>
        </p:pic>
        <p:sp>
          <p:nvSpPr>
            <p:cNvPr id="13" name="Rectangle 12">
              <a:extLst>
                <a:ext uri="{FF2B5EF4-FFF2-40B4-BE49-F238E27FC236}">
                  <a16:creationId xmlns:a16="http://schemas.microsoft.com/office/drawing/2014/main" id="{8BF8EAA9-117A-FD83-E674-CD531DE038A8}"/>
                </a:ext>
              </a:extLst>
            </p:cNvPr>
            <p:cNvSpPr/>
            <p:nvPr/>
          </p:nvSpPr>
          <p:spPr>
            <a:xfrm>
              <a:off x="435029" y="1138395"/>
              <a:ext cx="482600" cy="36512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3F32D92-9E03-30D6-4C60-5B28ECC5A670}"/>
                </a:ext>
              </a:extLst>
            </p:cNvPr>
            <p:cNvSpPr txBox="1"/>
            <p:nvPr/>
          </p:nvSpPr>
          <p:spPr>
            <a:xfrm>
              <a:off x="800100" y="951625"/>
              <a:ext cx="561975" cy="369332"/>
            </a:xfrm>
            <a:prstGeom prst="rect">
              <a:avLst/>
            </a:prstGeom>
            <a:noFill/>
          </p:spPr>
          <p:txBody>
            <a:bodyPr wrap="square">
              <a:spAutoFit/>
            </a:bodyPr>
            <a:lstStyle/>
            <a:p>
              <a:r>
                <a:rPr lang="en-US" sz="1800" dirty="0">
                  <a:latin typeface="Helvetica" panose="020B0604020202020204" pitchFamily="34" charset="0"/>
                  <a:cs typeface="Helvetica" panose="020B0604020202020204" pitchFamily="34" charset="0"/>
                </a:rPr>
                <a:t>(a)</a:t>
              </a:r>
              <a:endParaRPr lang="en-US" dirty="0"/>
            </a:p>
          </p:txBody>
        </p:sp>
      </p:grpSp>
    </p:spTree>
    <p:extLst>
      <p:ext uri="{BB962C8B-B14F-4D97-AF65-F5344CB8AC3E}">
        <p14:creationId xmlns:p14="http://schemas.microsoft.com/office/powerpoint/2010/main" val="1658466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4D45D-D322-465C-B311-C85BD08CCF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5203" y="0"/>
            <a:ext cx="3034666" cy="1352779"/>
          </a:xfrm>
          <a:prstGeom prst="rect">
            <a:avLst/>
          </a:prstGeom>
        </p:spPr>
      </p:pic>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CDDB165-AE0D-7AA6-963C-71E7CB5440CE}"/>
              </a:ext>
            </a:extLst>
          </p:cNvPr>
          <p:cNvSpPr txBox="1"/>
          <p:nvPr/>
        </p:nvSpPr>
        <p:spPr>
          <a:xfrm>
            <a:off x="192131" y="214724"/>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Operating Conditions </a:t>
            </a:r>
          </a:p>
        </p:txBody>
      </p:sp>
      <p:sp>
        <p:nvSpPr>
          <p:cNvPr id="9" name="Slide Number Placeholder 8">
            <a:extLst>
              <a:ext uri="{FF2B5EF4-FFF2-40B4-BE49-F238E27FC236}">
                <a16:creationId xmlns:a16="http://schemas.microsoft.com/office/drawing/2014/main" id="{33AFDEA4-C89D-7B12-02C8-6DCAFCE71700}"/>
              </a:ext>
            </a:extLst>
          </p:cNvPr>
          <p:cNvSpPr>
            <a:spLocks noGrp="1"/>
          </p:cNvSpPr>
          <p:nvPr>
            <p:ph type="sldNum" sz="quarter" idx="12"/>
          </p:nvPr>
        </p:nvSpPr>
        <p:spPr/>
        <p:txBody>
          <a:bodyPr/>
          <a:lstStyle/>
          <a:p>
            <a:fld id="{A6364C89-10E1-4A69-A6C7-BE2F9740B5DB}" type="slidenum">
              <a:rPr lang="en-US" smtClean="0"/>
              <a:t>11</a:t>
            </a:fld>
            <a:endParaRPr lang="en-US"/>
          </a:p>
        </p:txBody>
      </p:sp>
      <p:sp>
        <p:nvSpPr>
          <p:cNvPr id="13" name="TextBox 12">
            <a:extLst>
              <a:ext uri="{FF2B5EF4-FFF2-40B4-BE49-F238E27FC236}">
                <a16:creationId xmlns:a16="http://schemas.microsoft.com/office/drawing/2014/main" id="{E2E74098-0FD8-69A6-990E-AB6ED6EA79E1}"/>
              </a:ext>
            </a:extLst>
          </p:cNvPr>
          <p:cNvSpPr txBox="1"/>
          <p:nvPr/>
        </p:nvSpPr>
        <p:spPr>
          <a:xfrm>
            <a:off x="-82550" y="796521"/>
            <a:ext cx="6096000" cy="3885679"/>
          </a:xfrm>
          <a:prstGeom prst="rect">
            <a:avLst/>
          </a:prstGeom>
          <a:noFill/>
        </p:spPr>
        <p:txBody>
          <a:bodyPr wrap="square">
            <a:spAutoFit/>
          </a:bodyPr>
          <a:lstStyle/>
          <a:p>
            <a:pPr marL="800100" lvl="1" indent="-342900">
              <a:spcBef>
                <a:spcPts val="900"/>
              </a:spcBef>
              <a:buClr>
                <a:srgbClr val="1B3D6C"/>
              </a:buClr>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Operated using CH</a:t>
            </a:r>
            <a:r>
              <a:rPr lang="en-US" altLang="en-US" sz="2800" baseline="-25000" dirty="0">
                <a:latin typeface="Helvetica" panose="020B0604020202020204" pitchFamily="34" charset="0"/>
                <a:cs typeface="Helvetica" panose="020B0604020202020204" pitchFamily="34" charset="0"/>
              </a:rPr>
              <a:t>4</a:t>
            </a:r>
            <a:r>
              <a:rPr lang="en-US" altLang="en-US" sz="2800" dirty="0">
                <a:latin typeface="Helvetica" panose="020B0604020202020204" pitchFamily="34" charset="0"/>
                <a:cs typeface="Helvetica" panose="020B0604020202020204" pitchFamily="34" charset="0"/>
              </a:rPr>
              <a:t> as fuel and 2/3 O</a:t>
            </a:r>
            <a:r>
              <a:rPr lang="en-US" altLang="en-US" sz="2800" baseline="-25000" dirty="0">
                <a:latin typeface="Helvetica" panose="020B0604020202020204" pitchFamily="34" charset="0"/>
                <a:cs typeface="Helvetica" panose="020B0604020202020204" pitchFamily="34" charset="0"/>
              </a:rPr>
              <a:t>2</a:t>
            </a:r>
            <a:r>
              <a:rPr lang="en-US" altLang="en-US" sz="2800" dirty="0">
                <a:latin typeface="Helvetica" panose="020B0604020202020204" pitchFamily="34" charset="0"/>
                <a:cs typeface="Helvetica" panose="020B0604020202020204" pitchFamily="34" charset="0"/>
              </a:rPr>
              <a:t> and 1/3 N</a:t>
            </a:r>
            <a:r>
              <a:rPr lang="en-US" altLang="en-US" sz="2800" baseline="-25000" dirty="0">
                <a:latin typeface="Helvetica" panose="020B0604020202020204" pitchFamily="34" charset="0"/>
                <a:cs typeface="Helvetica" panose="020B0604020202020204" pitchFamily="34" charset="0"/>
              </a:rPr>
              <a:t>2</a:t>
            </a:r>
            <a:r>
              <a:rPr lang="en-US" altLang="en-US" sz="2800" dirty="0">
                <a:latin typeface="Helvetica" panose="020B0604020202020204" pitchFamily="34" charset="0"/>
                <a:cs typeface="Helvetica" panose="020B0604020202020204" pitchFamily="34" charset="0"/>
              </a:rPr>
              <a:t> as oxidizer mixture</a:t>
            </a:r>
          </a:p>
          <a:p>
            <a:pPr marL="800100" lvl="1" indent="-342900">
              <a:spcBef>
                <a:spcPts val="900"/>
              </a:spcBef>
              <a:buClr>
                <a:srgbClr val="1B3D6C"/>
              </a:buClr>
              <a:buFont typeface="Arial" panose="020B0604020202020204" pitchFamily="34" charset="0"/>
              <a:buChar char="•"/>
            </a:pPr>
            <a:endParaRPr lang="en-US" sz="2800" dirty="0">
              <a:latin typeface="Helvetica" panose="020B0604020202020204" pitchFamily="34" charset="0"/>
              <a:cs typeface="Helvetica" panose="020B0604020202020204" pitchFamily="34" charset="0"/>
            </a:endParaRPr>
          </a:p>
          <a:p>
            <a:pPr marL="800100" lvl="1" indent="-342900">
              <a:spcBef>
                <a:spcPts val="900"/>
              </a:spcBef>
              <a:buClr>
                <a:srgbClr val="1B3D6C"/>
              </a:buClr>
              <a:buFont typeface="Arial" panose="020B0604020202020204" pitchFamily="34" charset="0"/>
              <a:buChar char="•"/>
            </a:pPr>
            <a:r>
              <a:rPr lang="en-US" sz="2800" dirty="0">
                <a:latin typeface="Helvetica" panose="020B0604020202020204" pitchFamily="34" charset="0"/>
                <a:cs typeface="Helvetica" panose="020B0604020202020204" pitchFamily="34" charset="0"/>
              </a:rPr>
              <a:t>Static pressure measurements show steady operating conditions</a:t>
            </a:r>
          </a:p>
          <a:p>
            <a:pPr lvl="1">
              <a:spcBef>
                <a:spcPts val="900"/>
              </a:spcBef>
              <a:buClr>
                <a:srgbClr val="1B3D6C"/>
              </a:buClr>
            </a:pPr>
            <a:endParaRPr lang="en-US" sz="2800" dirty="0">
              <a:latin typeface="Helvetica" panose="020B0604020202020204" pitchFamily="34" charset="0"/>
              <a:cs typeface="Helvetica" panose="020B0604020202020204" pitchFamily="34" charset="0"/>
            </a:endParaRPr>
          </a:p>
        </p:txBody>
      </p:sp>
      <p:grpSp>
        <p:nvGrpSpPr>
          <p:cNvPr id="12" name="Group 11">
            <a:extLst>
              <a:ext uri="{FF2B5EF4-FFF2-40B4-BE49-F238E27FC236}">
                <a16:creationId xmlns:a16="http://schemas.microsoft.com/office/drawing/2014/main" id="{D6C9AD07-F575-4CA4-BF49-0A736D5E42AA}"/>
              </a:ext>
            </a:extLst>
          </p:cNvPr>
          <p:cNvGrpSpPr/>
          <p:nvPr/>
        </p:nvGrpSpPr>
        <p:grpSpPr>
          <a:xfrm>
            <a:off x="6251703" y="1447371"/>
            <a:ext cx="5632323" cy="3885678"/>
            <a:chOff x="6117439" y="2577125"/>
            <a:chExt cx="5426999" cy="3779224"/>
          </a:xfrm>
        </p:grpSpPr>
        <p:pic>
          <p:nvPicPr>
            <p:cNvPr id="3" name="Picture 2" descr="A graph of a fuel and oxidizer&#10;&#10;Description automatically generated">
              <a:extLst>
                <a:ext uri="{FF2B5EF4-FFF2-40B4-BE49-F238E27FC236}">
                  <a16:creationId xmlns:a16="http://schemas.microsoft.com/office/drawing/2014/main" id="{CE3D7816-8690-AE91-D1F3-394B64DA50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7439" y="3255206"/>
              <a:ext cx="5426999" cy="3101143"/>
            </a:xfrm>
            <a:prstGeom prst="rect">
              <a:avLst/>
            </a:prstGeom>
          </p:spPr>
        </p:pic>
        <p:cxnSp>
          <p:nvCxnSpPr>
            <p:cNvPr id="6" name="Straight Arrow Connector 5">
              <a:extLst>
                <a:ext uri="{FF2B5EF4-FFF2-40B4-BE49-F238E27FC236}">
                  <a16:creationId xmlns:a16="http://schemas.microsoft.com/office/drawing/2014/main" id="{E83F6CBF-EDF2-41DE-A544-6E6BAA5F4980}"/>
                </a:ext>
              </a:extLst>
            </p:cNvPr>
            <p:cNvCxnSpPr/>
            <p:nvPr/>
          </p:nvCxnSpPr>
          <p:spPr>
            <a:xfrm>
              <a:off x="8909050" y="3223456"/>
              <a:ext cx="1035050" cy="0"/>
            </a:xfrm>
            <a:prstGeom prst="straightConnector1">
              <a:avLst/>
            </a:prstGeom>
            <a:ln w="28575">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5C154ED9-99D3-479E-8663-10FF14E7A136}"/>
                </a:ext>
              </a:extLst>
            </p:cNvPr>
            <p:cNvSpPr txBox="1"/>
            <p:nvPr/>
          </p:nvSpPr>
          <p:spPr>
            <a:xfrm>
              <a:off x="8909050" y="2577125"/>
              <a:ext cx="1092200" cy="646331"/>
            </a:xfrm>
            <a:prstGeom prst="rect">
              <a:avLst/>
            </a:prstGeom>
            <a:noFill/>
          </p:spPr>
          <p:txBody>
            <a:bodyPr wrap="square">
              <a:spAutoFit/>
            </a:bodyPr>
            <a:lstStyle/>
            <a:p>
              <a:pPr algn="ctr"/>
              <a:r>
                <a:rPr lang="en-US" sz="1800" dirty="0">
                  <a:latin typeface="Helvetica" panose="020B0604020202020204" pitchFamily="34" charset="0"/>
                  <a:cs typeface="Helvetica" panose="020B0604020202020204" pitchFamily="34" charset="0"/>
                </a:rPr>
                <a:t>Test Duration</a:t>
              </a:r>
              <a:endParaRPr lang="en-US" dirty="0"/>
            </a:p>
          </p:txBody>
        </p:sp>
      </p:grpSp>
      <p:graphicFrame>
        <p:nvGraphicFramePr>
          <p:cNvPr id="10" name="Table 11">
            <a:extLst>
              <a:ext uri="{FF2B5EF4-FFF2-40B4-BE49-F238E27FC236}">
                <a16:creationId xmlns:a16="http://schemas.microsoft.com/office/drawing/2014/main" id="{4B9FF867-270E-49B5-9526-D9D6A7154968}"/>
              </a:ext>
            </a:extLst>
          </p:cNvPr>
          <p:cNvGraphicFramePr>
            <a:graphicFrameLocks noGrp="1"/>
          </p:cNvGraphicFramePr>
          <p:nvPr>
            <p:extLst>
              <p:ext uri="{D42A27DB-BD31-4B8C-83A1-F6EECF244321}">
                <p14:modId xmlns:p14="http://schemas.microsoft.com/office/powerpoint/2010/main" val="966252968"/>
              </p:ext>
            </p:extLst>
          </p:nvPr>
        </p:nvGraphicFramePr>
        <p:xfrm>
          <a:off x="558270" y="4232679"/>
          <a:ext cx="5632323" cy="2286000"/>
        </p:xfrm>
        <a:graphic>
          <a:graphicData uri="http://schemas.openxmlformats.org/drawingml/2006/table">
            <a:tbl>
              <a:tblPr firstRow="1" bandRow="1">
                <a:tableStyleId>{5C22544A-7EE6-4342-B048-85BDC9FD1C3A}</a:tableStyleId>
              </a:tblPr>
              <a:tblGrid>
                <a:gridCol w="3536823">
                  <a:extLst>
                    <a:ext uri="{9D8B030D-6E8A-4147-A177-3AD203B41FA5}">
                      <a16:colId xmlns:a16="http://schemas.microsoft.com/office/drawing/2014/main" val="686018395"/>
                    </a:ext>
                  </a:extLst>
                </a:gridCol>
                <a:gridCol w="2095500">
                  <a:extLst>
                    <a:ext uri="{9D8B030D-6E8A-4147-A177-3AD203B41FA5}">
                      <a16:colId xmlns:a16="http://schemas.microsoft.com/office/drawing/2014/main" val="2340871347"/>
                    </a:ext>
                  </a:extLst>
                </a:gridCol>
              </a:tblGrid>
              <a:tr h="370840">
                <a:tc>
                  <a:txBody>
                    <a:bodyPr/>
                    <a:lstStyle/>
                    <a:p>
                      <a:pPr algn="ctr"/>
                      <a:r>
                        <a:rPr lang="en-US" sz="2400" b="0" dirty="0">
                          <a:solidFill>
                            <a:schemeClr val="tx1"/>
                          </a:solidFill>
                          <a:latin typeface="Helvetica" panose="020B0604020202020204" pitchFamily="34" charset="0"/>
                          <a:cs typeface="Helvetica" panose="020B0604020202020204" pitchFamily="34" charset="0"/>
                        </a:rPr>
                        <a:t>Test Duration </a:t>
                      </a:r>
                    </a:p>
                  </a:txBody>
                  <a:tcPr>
                    <a:solidFill>
                      <a:srgbClr val="E9EBF5"/>
                    </a:solidFill>
                  </a:tcPr>
                </a:tc>
                <a:tc>
                  <a:txBody>
                    <a:bodyPr/>
                    <a:lstStyle/>
                    <a:p>
                      <a:pPr algn="ctr"/>
                      <a:r>
                        <a:rPr lang="en-US" sz="2400" b="0" dirty="0">
                          <a:solidFill>
                            <a:schemeClr val="tx1"/>
                          </a:solidFill>
                          <a:latin typeface="Helvetica" panose="020B0604020202020204" pitchFamily="34" charset="0"/>
                          <a:cs typeface="Helvetica" panose="020B0604020202020204" pitchFamily="34" charset="0"/>
                        </a:rPr>
                        <a:t>500 ms</a:t>
                      </a:r>
                    </a:p>
                  </a:txBody>
                  <a:tcPr>
                    <a:solidFill>
                      <a:srgbClr val="E9EBF5"/>
                    </a:solidFill>
                  </a:tcPr>
                </a:tc>
                <a:extLst>
                  <a:ext uri="{0D108BD9-81ED-4DB2-BD59-A6C34878D82A}">
                    <a16:rowId xmlns:a16="http://schemas.microsoft.com/office/drawing/2014/main" val="3439704746"/>
                  </a:ext>
                </a:extLst>
              </a:tr>
              <a:tr h="370840">
                <a:tc>
                  <a:txBody>
                    <a:bodyPr/>
                    <a:lstStyle/>
                    <a:p>
                      <a:pPr algn="ctr"/>
                      <a:r>
                        <a:rPr lang="en-US" sz="2400" dirty="0">
                          <a:latin typeface="Helvetica" panose="020B0604020202020204" pitchFamily="34" charset="0"/>
                          <a:cs typeface="Helvetica" panose="020B0604020202020204" pitchFamily="34" charset="0"/>
                        </a:rPr>
                        <a:t>Total Mass Flow Rate</a:t>
                      </a:r>
                    </a:p>
                  </a:txBody>
                  <a:tcPr/>
                </a:tc>
                <a:tc>
                  <a:txBody>
                    <a:bodyPr/>
                    <a:lstStyle/>
                    <a:p>
                      <a:pPr algn="ctr"/>
                      <a:r>
                        <a:rPr lang="en-US" sz="2400" dirty="0">
                          <a:latin typeface="Helvetica" panose="020B0604020202020204" pitchFamily="34" charset="0"/>
                          <a:cs typeface="Helvetica" panose="020B0604020202020204" pitchFamily="34" charset="0"/>
                        </a:rPr>
                        <a:t>0.422 kg/s</a:t>
                      </a:r>
                    </a:p>
                  </a:txBody>
                  <a:tcPr/>
                </a:tc>
                <a:extLst>
                  <a:ext uri="{0D108BD9-81ED-4DB2-BD59-A6C34878D82A}">
                    <a16:rowId xmlns:a16="http://schemas.microsoft.com/office/drawing/2014/main" val="2434364848"/>
                  </a:ext>
                </a:extLst>
              </a:tr>
              <a:tr h="370840">
                <a:tc>
                  <a:txBody>
                    <a:bodyPr/>
                    <a:lstStyle/>
                    <a:p>
                      <a:pPr algn="ctr"/>
                      <a:r>
                        <a:rPr lang="en-US" sz="2400" dirty="0">
                          <a:latin typeface="Helvetica" panose="020B0604020202020204" pitchFamily="34" charset="0"/>
                          <a:cs typeface="Helvetica" panose="020B0604020202020204" pitchFamily="34" charset="0"/>
                        </a:rPr>
                        <a:t>Equivalence Ratio</a:t>
                      </a:r>
                    </a:p>
                  </a:txBody>
                  <a:tcPr/>
                </a:tc>
                <a:tc>
                  <a:txBody>
                    <a:bodyPr/>
                    <a:lstStyle/>
                    <a:p>
                      <a:pPr algn="ctr"/>
                      <a:r>
                        <a:rPr lang="en-US" sz="2400" dirty="0">
                          <a:latin typeface="Helvetica" panose="020B0604020202020204" pitchFamily="34" charset="0"/>
                          <a:cs typeface="Helvetica" panose="020B0604020202020204" pitchFamily="34" charset="0"/>
                        </a:rPr>
                        <a:t>1.0</a:t>
                      </a:r>
                    </a:p>
                  </a:txBody>
                  <a:tcPr/>
                </a:tc>
                <a:extLst>
                  <a:ext uri="{0D108BD9-81ED-4DB2-BD59-A6C34878D82A}">
                    <a16:rowId xmlns:a16="http://schemas.microsoft.com/office/drawing/2014/main" val="412904976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Helvetica" panose="020B0604020202020204" pitchFamily="34" charset="0"/>
                          <a:cs typeface="Helvetica" panose="020B0604020202020204" pitchFamily="34" charset="0"/>
                        </a:rPr>
                        <a:t>Heat Release Rate</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Helvetica" panose="020B0604020202020204" pitchFamily="34" charset="0"/>
                          <a:cs typeface="Helvetica" panose="020B0604020202020204" pitchFamily="34" charset="0"/>
                        </a:rPr>
                        <a:t>3.63 MW</a:t>
                      </a:r>
                    </a:p>
                  </a:txBody>
                  <a:tcPr/>
                </a:tc>
                <a:extLst>
                  <a:ext uri="{0D108BD9-81ED-4DB2-BD59-A6C34878D82A}">
                    <a16:rowId xmlns:a16="http://schemas.microsoft.com/office/drawing/2014/main" val="170217902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Helvetica" panose="020B0604020202020204" pitchFamily="34" charset="0"/>
                          <a:cs typeface="Helvetica" panose="020B0604020202020204" pitchFamily="34" charset="0"/>
                        </a:rPr>
                        <a:t>Operating Frequency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Helvetica" panose="020B0604020202020204" pitchFamily="34" charset="0"/>
                          <a:cs typeface="Helvetica" panose="020B0604020202020204" pitchFamily="34" charset="0"/>
                        </a:rPr>
                        <a:t>6.96 kHz</a:t>
                      </a:r>
                    </a:p>
                  </a:txBody>
                  <a:tcPr/>
                </a:tc>
                <a:extLst>
                  <a:ext uri="{0D108BD9-81ED-4DB2-BD59-A6C34878D82A}">
                    <a16:rowId xmlns:a16="http://schemas.microsoft.com/office/drawing/2014/main" val="2030631036"/>
                  </a:ext>
                </a:extLst>
              </a:tr>
            </a:tbl>
          </a:graphicData>
        </a:graphic>
      </p:graphicFrame>
    </p:spTree>
    <p:extLst>
      <p:ext uri="{BB962C8B-B14F-4D97-AF65-F5344CB8AC3E}">
        <p14:creationId xmlns:p14="http://schemas.microsoft.com/office/powerpoint/2010/main" val="3016497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4D45D-D322-465C-B311-C85BD08CC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5203" y="0"/>
            <a:ext cx="3034666" cy="1352779"/>
          </a:xfrm>
          <a:prstGeom prst="rect">
            <a:avLst/>
          </a:prstGeom>
        </p:spPr>
      </p:pic>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42A996A-AE58-9F08-BD48-6F11C1DDA0FD}"/>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Projections</a:t>
            </a:r>
          </a:p>
        </p:txBody>
      </p:sp>
      <p:pic>
        <p:nvPicPr>
          <p:cNvPr id="11" name="Picture 10">
            <a:extLst>
              <a:ext uri="{FF2B5EF4-FFF2-40B4-BE49-F238E27FC236}">
                <a16:creationId xmlns:a16="http://schemas.microsoft.com/office/drawing/2014/main" id="{093DEC1D-406F-8889-75D7-AADFEA991C54}"/>
              </a:ext>
            </a:extLst>
          </p:cNvPr>
          <p:cNvPicPr>
            <a:picLocks noChangeAspect="1"/>
          </p:cNvPicPr>
          <p:nvPr/>
        </p:nvPicPr>
        <p:blipFill>
          <a:blip r:embed="rId4"/>
          <a:stretch>
            <a:fillRect/>
          </a:stretch>
        </p:blipFill>
        <p:spPr>
          <a:xfrm>
            <a:off x="312983" y="1087308"/>
            <a:ext cx="5155496" cy="5061760"/>
          </a:xfrm>
          <a:prstGeom prst="rect">
            <a:avLst/>
          </a:prstGeom>
        </p:spPr>
      </p:pic>
      <p:sp>
        <p:nvSpPr>
          <p:cNvPr id="12" name="TextBox 11">
            <a:extLst>
              <a:ext uri="{FF2B5EF4-FFF2-40B4-BE49-F238E27FC236}">
                <a16:creationId xmlns:a16="http://schemas.microsoft.com/office/drawing/2014/main" id="{DAA18889-3D86-C54F-6DC4-D723C862ED08}"/>
              </a:ext>
            </a:extLst>
          </p:cNvPr>
          <p:cNvSpPr txBox="1"/>
          <p:nvPr/>
        </p:nvSpPr>
        <p:spPr>
          <a:xfrm>
            <a:off x="5572656" y="1832404"/>
            <a:ext cx="6420573" cy="3454792"/>
          </a:xfrm>
          <a:prstGeom prst="rect">
            <a:avLst/>
          </a:prstGeom>
          <a:noFill/>
        </p:spPr>
        <p:txBody>
          <a:bodyPr wrap="square">
            <a:spAutoFit/>
          </a:bodyPr>
          <a:lstStyle/>
          <a:p>
            <a:pPr marL="342900" indent="-342900" eaLnBrk="0" hangingPunct="0">
              <a:spcBef>
                <a:spcPts val="900"/>
              </a:spcBef>
              <a:buClr>
                <a:srgbClr val="00529B"/>
              </a:buClr>
              <a:buFont typeface="Arial" panose="020B0604020202020204" pitchFamily="34" charset="0"/>
              <a:buChar char="•"/>
              <a:defRPr/>
            </a:pPr>
            <a:r>
              <a:rPr lang="en-US" altLang="en-US" sz="2800" kern="0" dirty="0">
                <a:solidFill>
                  <a:srgbClr val="000000"/>
                </a:solidFill>
                <a:latin typeface="Helvetica" charset="0"/>
                <a:cs typeface="Helvetica" charset="0"/>
              </a:rPr>
              <a:t>Projections are taken at different view angle </a:t>
            </a:r>
            <a:endParaRPr kumimoji="0" lang="en-US" altLang="en-US" sz="2800" i="0" u="none" strike="noStrike" kern="0" cap="none" spc="0" normalizeH="0" baseline="0" noProof="0" dirty="0">
              <a:ln>
                <a:noFill/>
              </a:ln>
              <a:solidFill>
                <a:srgbClr val="000000"/>
              </a:solidFill>
              <a:effectLst/>
              <a:uLnTx/>
              <a:uFillTx/>
              <a:latin typeface="Helvetica" charset="0"/>
              <a:cs typeface="Helvetica" charset="0"/>
            </a:endParaRPr>
          </a:p>
          <a:p>
            <a:pPr marL="342900" indent="-342900" eaLnBrk="0" hangingPunct="0">
              <a:spcBef>
                <a:spcPts val="900"/>
              </a:spcBef>
              <a:buClr>
                <a:srgbClr val="00529B"/>
              </a:buClr>
              <a:buFont typeface="Arial" panose="020B0604020202020204" pitchFamily="34" charset="0"/>
              <a:buChar char="•"/>
              <a:defRPr/>
            </a:pPr>
            <a:endParaRPr kumimoji="0" lang="en-US" altLang="en-US" sz="2800" i="0" u="none" strike="noStrike" kern="0" cap="none" spc="0" normalizeH="0" baseline="0" noProof="0" dirty="0">
              <a:ln>
                <a:noFill/>
              </a:ln>
              <a:solidFill>
                <a:srgbClr val="000000"/>
              </a:solidFill>
              <a:effectLst/>
              <a:uLnTx/>
              <a:uFillTx/>
              <a:latin typeface="Helvetica" charset="0"/>
              <a:cs typeface="Helvetica" charset="0"/>
            </a:endParaRPr>
          </a:p>
          <a:p>
            <a:pPr marL="342900" indent="-342900" eaLnBrk="0" hangingPunct="0">
              <a:spcBef>
                <a:spcPts val="900"/>
              </a:spcBef>
              <a:buClr>
                <a:srgbClr val="00529B"/>
              </a:buClr>
              <a:buFont typeface="Arial" panose="020B0604020202020204" pitchFamily="34" charset="0"/>
              <a:buChar char="•"/>
              <a:defRPr/>
            </a:pPr>
            <a:endParaRPr lang="en-US" altLang="en-US" sz="2800" kern="0" dirty="0">
              <a:solidFill>
                <a:srgbClr val="000000"/>
              </a:solidFill>
              <a:latin typeface="Helvetica" charset="0"/>
              <a:cs typeface="Helvetica" charset="0"/>
            </a:endParaRPr>
          </a:p>
          <a:p>
            <a:pPr marL="342900" indent="-342900" eaLnBrk="0" hangingPunct="0">
              <a:spcBef>
                <a:spcPts val="900"/>
              </a:spcBef>
              <a:buClr>
                <a:srgbClr val="00529B"/>
              </a:buClr>
              <a:buFont typeface="Arial" panose="020B0604020202020204" pitchFamily="34" charset="0"/>
              <a:buChar char="•"/>
              <a:defRPr/>
            </a:pPr>
            <a:r>
              <a:rPr kumimoji="0" lang="en-US" altLang="en-US" sz="2800" i="0" u="none" strike="noStrike" kern="0" cap="none" spc="0" normalizeH="0" baseline="0" noProof="0" dirty="0">
                <a:ln>
                  <a:noFill/>
                </a:ln>
                <a:solidFill>
                  <a:srgbClr val="000000"/>
                </a:solidFill>
                <a:effectLst/>
                <a:uLnTx/>
                <a:uFillTx/>
                <a:latin typeface="Helvetica" charset="0"/>
                <a:cs typeface="Helvetica" charset="0"/>
              </a:rPr>
              <a:t>2D </a:t>
            </a:r>
            <a:r>
              <a:rPr kumimoji="0" lang="en-US" altLang="en-US" sz="2800" i="0" u="none" strike="noStrike" kern="0" cap="none" spc="0" normalizeH="0" baseline="0" noProof="0" dirty="0" err="1">
                <a:ln>
                  <a:noFill/>
                </a:ln>
                <a:solidFill>
                  <a:srgbClr val="000000"/>
                </a:solidFill>
                <a:effectLst/>
                <a:uLnTx/>
                <a:uFillTx/>
                <a:latin typeface="Helvetica" charset="0"/>
                <a:cs typeface="Helvetica" charset="0"/>
              </a:rPr>
              <a:t>deflectometric</a:t>
            </a:r>
            <a:r>
              <a:rPr kumimoji="0" lang="en-US" altLang="en-US" sz="2800" i="0" u="none" strike="noStrike" kern="0" cap="none" spc="0" normalizeH="0" baseline="0" noProof="0" dirty="0">
                <a:ln>
                  <a:noFill/>
                </a:ln>
                <a:solidFill>
                  <a:srgbClr val="000000"/>
                </a:solidFill>
                <a:effectLst/>
                <a:uLnTx/>
                <a:uFillTx/>
                <a:latin typeface="Helvetica" charset="0"/>
                <a:cs typeface="Helvetica" charset="0"/>
              </a:rPr>
              <a:t> projections can be reconstructed into 3D scalar fields given surrounding properties.</a:t>
            </a:r>
          </a:p>
        </p:txBody>
      </p:sp>
      <mc:AlternateContent xmlns:mc="http://schemas.openxmlformats.org/markup-compatibility/2006" xmlns:a14="http://schemas.microsoft.com/office/drawing/2010/main">
        <mc:Choice Requires="a14">
          <p:graphicFrame>
            <p:nvGraphicFramePr>
              <p:cNvPr id="13" name="Table 12">
                <a:extLst>
                  <a:ext uri="{FF2B5EF4-FFF2-40B4-BE49-F238E27FC236}">
                    <a16:creationId xmlns:a16="http://schemas.microsoft.com/office/drawing/2014/main" id="{7722D766-B2BD-1596-73E5-2C553DABC228}"/>
                  </a:ext>
                </a:extLst>
              </p:cNvPr>
              <p:cNvGraphicFramePr>
                <a:graphicFrameLocks noGrp="1"/>
              </p:cNvGraphicFramePr>
              <p:nvPr/>
            </p:nvGraphicFramePr>
            <p:xfrm>
              <a:off x="5133528" y="2312734"/>
              <a:ext cx="7154833" cy="1720698"/>
            </p:xfrm>
            <a:graphic>
              <a:graphicData uri="http://schemas.openxmlformats.org/drawingml/2006/table">
                <a:tbl>
                  <a:tblPr firstRow="1" firstCol="1" bandRow="1"/>
                  <a:tblGrid>
                    <a:gridCol w="7154833">
                      <a:extLst>
                        <a:ext uri="{9D8B030D-6E8A-4147-A177-3AD203B41FA5}">
                          <a16:colId xmlns:a16="http://schemas.microsoft.com/office/drawing/2014/main" val="2261572083"/>
                        </a:ext>
                      </a:extLst>
                    </a:gridCol>
                  </a:tblGrid>
                  <a:tr h="1720698">
                    <a:tc>
                      <a:txBody>
                        <a:bodyPr/>
                        <a:lstStyle/>
                        <a:p>
                          <a:pPr marL="0" marR="0" indent="228600" algn="just" hangingPunct="0">
                            <a:spcBef>
                              <a:spcPts val="0"/>
                            </a:spcBef>
                            <a:spcAft>
                              <a:spcPts val="0"/>
                            </a:spcAft>
                          </a:pPr>
                          <a14:m>
                            <m:oMathPara xmlns:m="http://schemas.openxmlformats.org/officeDocument/2006/math">
                              <m:oMathParaPr>
                                <m:jc m:val="centerGroup"/>
                              </m:oMathParaPr>
                              <m:oMath xmlns:m="http://schemas.openxmlformats.org/officeDocument/2006/math">
                                <m:sSub>
                                  <m:sSubPr>
                                    <m:ctrlPr>
                                      <a:rPr lang="en-US" sz="1600" i="1" kern="0" smtClea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𝑄</m:t>
                                    </m:r>
                                  </m:e>
                                  <m:sub>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𝜃</m:t>
                                    </m:r>
                                  </m:sub>
                                </m:sSub>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𝑡</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600" i="1" ker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0">
                                        <a:effectLst/>
                                        <a:latin typeface="Cambria Math" panose="02040503050406030204" pitchFamily="18" charset="0"/>
                                        <a:ea typeface="Calibri" panose="020F0502020204030204" pitchFamily="34" charset="0"/>
                                        <a:cs typeface="Times New Roman" panose="02020603050405020304" pitchFamily="18" charset="0"/>
                                      </a:rPr>
                                      <m:t>1</m:t>
                                    </m:r>
                                  </m:num>
                                  <m:den>
                                    <m:sSub>
                                      <m:sSubPr>
                                        <m:ctrlPr>
                                          <a:rPr lang="en-US" sz="1600" i="1" kern="0">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𝜂</m:t>
                                        </m:r>
                                      </m:e>
                                      <m:sub>
                                        <m:r>
                                          <a:rPr lang="en-US" sz="2000" i="1" kern="0">
                                            <a:effectLst/>
                                            <a:latin typeface="Cambria Math" panose="02040503050406030204" pitchFamily="18" charset="0"/>
                                            <a:ea typeface="Calibri" panose="020F0502020204030204" pitchFamily="34" charset="0"/>
                                            <a:cs typeface="Times New Roman" panose="02020603050405020304" pitchFamily="18" charset="0"/>
                                          </a:rPr>
                                          <m:t>0</m:t>
                                        </m:r>
                                      </m:sub>
                                    </m:sSub>
                                  </m:den>
                                </m:f>
                                <m:nary>
                                  <m:naryPr>
                                    <m:limLoc m:val="subSup"/>
                                    <m:ctrlPr>
                                      <a:rPr lang="en-US" sz="1600" i="1" kern="0">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e>
                                    <m:nary>
                                      <m:naryPr>
                                        <m:limLoc m:val="subSup"/>
                                        <m:ctrlPr>
                                          <a:rPr lang="en-US" sz="1600" i="1" kern="0">
                                            <a:effectLst/>
                                            <a:latin typeface="Cambria Math" panose="02040503050406030204" pitchFamily="18" charset="0"/>
                                            <a:ea typeface="Times New Roman" panose="02020603050405020304" pitchFamily="18" charset="0"/>
                                            <a:cs typeface="Times New Roman" panose="02020603050405020304" pitchFamily="18" charset="0"/>
                                          </a:rPr>
                                        </m:ctrlPr>
                                      </m:naryPr>
                                      <m:sub>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b>
                                      <m:sup>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sup>
                                      <m:e>
                                        <m:f>
                                          <m:fPr>
                                            <m:ctrlPr>
                                              <a:rPr lang="en-US" sz="1600" i="1" kern="0">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𝜕𝜂</m:t>
                                            </m:r>
                                            <m:d>
                                              <m:dPr>
                                                <m:ctrlPr>
                                                  <a:rPr lang="en-US" sz="1600" i="1" kern="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𝑦</m:t>
                                                </m:r>
                                              </m:e>
                                            </m:d>
                                          </m:num>
                                          <m:den>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den>
                                        </m:f>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𝛿</m:t>
                                        </m:r>
                                        <m:d>
                                          <m:dPr>
                                            <m:ctrlPr>
                                              <a:rPr lang="en-US" sz="1600" i="1" kern="0">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𝑥</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𝑐𝑜𝑠</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𝜃</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𝑦</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𝑠𝑖𝑛</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𝜃</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𝑡</m:t>
                                            </m:r>
                                          </m:e>
                                        </m:d>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𝑑𝑥</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r>
                                          <a:rPr lang="en-US" sz="2000" i="1" kern="0">
                                            <a:effectLst/>
                                            <a:latin typeface="Cambria Math" panose="02040503050406030204" pitchFamily="18" charset="0"/>
                                            <a:ea typeface="Calibri" panose="020F0502020204030204" pitchFamily="34" charset="0"/>
                                            <a:cs typeface="Times New Roman" panose="02020603050405020304" pitchFamily="18" charset="0"/>
                                          </a:rPr>
                                          <m:t>𝑑𝑦</m:t>
                                        </m:r>
                                      </m:e>
                                    </m:nary>
                                    <m:r>
                                      <a:rPr lang="en-US" sz="2000" i="1" kern="0">
                                        <a:effectLst/>
                                        <a:latin typeface="Cambria Math" panose="02040503050406030204" pitchFamily="18" charset="0"/>
                                        <a:ea typeface="Calibri" panose="020F0502020204030204" pitchFamily="34" charset="0"/>
                                        <a:cs typeface="Times New Roman" panose="02020603050405020304" pitchFamily="18" charset="0"/>
                                      </a:rPr>
                                      <m:t>′</m:t>
                                    </m:r>
                                  </m:e>
                                </m:nary>
                              </m:oMath>
                            </m:oMathPara>
                          </a14:m>
                          <a:endParaRPr lang="en-US" sz="1600" kern="7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a:noFill/>
                        </a:lnT>
                        <a:lnB>
                          <a:noFill/>
                        </a:lnB>
                      </a:tcPr>
                    </a:tc>
                    <a:extLst>
                      <a:ext uri="{0D108BD9-81ED-4DB2-BD59-A6C34878D82A}">
                        <a16:rowId xmlns:a16="http://schemas.microsoft.com/office/drawing/2014/main" val="3621565694"/>
                      </a:ext>
                    </a:extLst>
                  </a:tr>
                </a:tbl>
              </a:graphicData>
            </a:graphic>
          </p:graphicFrame>
        </mc:Choice>
        <mc:Fallback xmlns="">
          <p:graphicFrame>
            <p:nvGraphicFramePr>
              <p:cNvPr id="13" name="Table 12">
                <a:extLst>
                  <a:ext uri="{FF2B5EF4-FFF2-40B4-BE49-F238E27FC236}">
                    <a16:creationId xmlns:a16="http://schemas.microsoft.com/office/drawing/2014/main" id="{7722D766-B2BD-1596-73E5-2C553DABC228}"/>
                  </a:ext>
                </a:extLst>
              </p:cNvPr>
              <p:cNvGraphicFramePr>
                <a:graphicFrameLocks noGrp="1"/>
              </p:cNvGraphicFramePr>
              <p:nvPr>
                <p:extLst>
                  <p:ext uri="{D42A27DB-BD31-4B8C-83A1-F6EECF244321}">
                    <p14:modId xmlns:p14="http://schemas.microsoft.com/office/powerpoint/2010/main" val="3456713941"/>
                  </p:ext>
                </p:extLst>
              </p:nvPr>
            </p:nvGraphicFramePr>
            <p:xfrm>
              <a:off x="5133528" y="2312734"/>
              <a:ext cx="7154833" cy="1720698"/>
            </p:xfrm>
            <a:graphic>
              <a:graphicData uri="http://schemas.openxmlformats.org/drawingml/2006/table">
                <a:tbl>
                  <a:tblPr firstRow="1" firstCol="1" bandRow="1"/>
                  <a:tblGrid>
                    <a:gridCol w="7154833">
                      <a:extLst>
                        <a:ext uri="{9D8B030D-6E8A-4147-A177-3AD203B41FA5}">
                          <a16:colId xmlns:a16="http://schemas.microsoft.com/office/drawing/2014/main" val="2261572083"/>
                        </a:ext>
                      </a:extLst>
                    </a:gridCol>
                  </a:tblGrid>
                  <a:tr h="1720698">
                    <a:tc>
                      <a:txBody>
                        <a:bodyPr/>
                        <a:lstStyle/>
                        <a:p>
                          <a:endParaRPr lang="en-US"/>
                        </a:p>
                      </a:txBody>
                      <a:tcPr marL="68580" marR="68580" marT="0" marB="0" anchor="ctr">
                        <a:lnL>
                          <a:noFill/>
                        </a:lnL>
                        <a:lnR>
                          <a:noFill/>
                        </a:lnR>
                        <a:lnT>
                          <a:noFill/>
                        </a:lnT>
                        <a:lnB>
                          <a:noFill/>
                        </a:lnB>
                        <a:blipFill>
                          <a:blip r:embed="rId5"/>
                          <a:stretch>
                            <a:fillRect/>
                          </a:stretch>
                        </a:blipFill>
                      </a:tcPr>
                    </a:tc>
                    <a:extLst>
                      <a:ext uri="{0D108BD9-81ED-4DB2-BD59-A6C34878D82A}">
                        <a16:rowId xmlns:a16="http://schemas.microsoft.com/office/drawing/2014/main" val="3621565694"/>
                      </a:ext>
                    </a:extLst>
                  </a:tr>
                </a:tbl>
              </a:graphicData>
            </a:graphic>
          </p:graphicFrame>
        </mc:Fallback>
      </mc:AlternateContent>
      <p:sp>
        <p:nvSpPr>
          <p:cNvPr id="14" name="Slide Number Placeholder 13">
            <a:extLst>
              <a:ext uri="{FF2B5EF4-FFF2-40B4-BE49-F238E27FC236}">
                <a16:creationId xmlns:a16="http://schemas.microsoft.com/office/drawing/2014/main" id="{6C5B9671-C465-EDA0-34AC-88F95152D6BD}"/>
              </a:ext>
            </a:extLst>
          </p:cNvPr>
          <p:cNvSpPr>
            <a:spLocks noGrp="1"/>
          </p:cNvSpPr>
          <p:nvPr>
            <p:ph type="sldNum" sz="quarter" idx="12"/>
          </p:nvPr>
        </p:nvSpPr>
        <p:spPr/>
        <p:txBody>
          <a:bodyPr/>
          <a:lstStyle/>
          <a:p>
            <a:fld id="{A6364C89-10E1-4A69-A6C7-BE2F9740B5DB}" type="slidenum">
              <a:rPr lang="en-US" smtClean="0"/>
              <a:t>12</a:t>
            </a:fld>
            <a:endParaRPr lang="en-US"/>
          </a:p>
        </p:txBody>
      </p:sp>
    </p:spTree>
    <p:extLst>
      <p:ext uri="{BB962C8B-B14F-4D97-AF65-F5344CB8AC3E}">
        <p14:creationId xmlns:p14="http://schemas.microsoft.com/office/powerpoint/2010/main" val="465040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FD1731D7-29D0-77C0-F5C2-3DAB0BADFC0D}"/>
              </a:ext>
            </a:extLst>
          </p:cNvPr>
          <p:cNvSpPr>
            <a:spLocks noGrp="1"/>
          </p:cNvSpPr>
          <p:nvPr>
            <p:ph type="sldNum" sz="quarter" idx="12"/>
          </p:nvPr>
        </p:nvSpPr>
        <p:spPr/>
        <p:txBody>
          <a:bodyPr/>
          <a:lstStyle/>
          <a:p>
            <a:fld id="{A6364C89-10E1-4A69-A6C7-BE2F9740B5DB}" type="slidenum">
              <a:rPr lang="en-US" smtClean="0"/>
              <a:t>13</a:t>
            </a:fld>
            <a:endParaRPr lang="en-US"/>
          </a:p>
        </p:txBody>
      </p:sp>
      <p:sp>
        <p:nvSpPr>
          <p:cNvPr id="7" name="TextBox 6">
            <a:extLst>
              <a:ext uri="{FF2B5EF4-FFF2-40B4-BE49-F238E27FC236}">
                <a16:creationId xmlns:a16="http://schemas.microsoft.com/office/drawing/2014/main" id="{6903C525-7C0A-EF53-1856-050B328E8EE4}"/>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Dale Gladstone Calculations</a:t>
            </a:r>
          </a:p>
        </p:txBody>
      </p:sp>
      <p:sp>
        <p:nvSpPr>
          <p:cNvPr id="9" name="TextBox 8">
            <a:extLst>
              <a:ext uri="{FF2B5EF4-FFF2-40B4-BE49-F238E27FC236}">
                <a16:creationId xmlns:a16="http://schemas.microsoft.com/office/drawing/2014/main" id="{E013EDBD-2FF4-3AD8-69C5-A6D69BB89490}"/>
              </a:ext>
            </a:extLst>
          </p:cNvPr>
          <p:cNvSpPr txBox="1"/>
          <p:nvPr/>
        </p:nvSpPr>
        <p:spPr>
          <a:xfrm>
            <a:off x="6404372" y="329500"/>
            <a:ext cx="5645261" cy="830997"/>
          </a:xfrm>
          <a:prstGeom prst="rect">
            <a:avLst/>
          </a:prstGeom>
          <a:noFill/>
        </p:spPr>
        <p:txBody>
          <a:bodyPr wrap="square">
            <a:spAutoFit/>
          </a:bodyPr>
          <a:lstStyle/>
          <a:p>
            <a:pPr marL="342900" marR="0" lvl="0" indent="-342900" algn="l" defTabSz="914400" rtl="0" eaLnBrk="0" fontAlgn="base" latinLnBrk="0" hangingPunct="0">
              <a:lnSpc>
                <a:spcPct val="100000"/>
              </a:lnSpc>
              <a:spcBef>
                <a:spcPts val="900"/>
              </a:spcBef>
              <a:spcAft>
                <a:spcPct val="0"/>
              </a:spcAft>
              <a:buClr>
                <a:srgbClr val="00529B"/>
              </a:buClr>
              <a:buSzTx/>
              <a:buFont typeface="Arial" panose="020B0604020202020204" pitchFamily="34" charset="0"/>
              <a:buChar char="•"/>
              <a:tabLst/>
              <a:defRPr/>
            </a:pPr>
            <a:r>
              <a:rPr lang="en-US" altLang="en-US" sz="2400" kern="0" dirty="0">
                <a:solidFill>
                  <a:srgbClr val="000000"/>
                </a:solidFill>
                <a:latin typeface="Helvetica" charset="0"/>
                <a:cs typeface="Helvetica" charset="0"/>
              </a:rPr>
              <a:t>0D CHEMKIN CJ calculations to get specie composition.</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372F057-7E4C-2D2C-FD02-544496FEAB85}"/>
                  </a:ext>
                </a:extLst>
              </p:cNvPr>
              <p:cNvSpPr txBox="1"/>
              <p:nvPr/>
            </p:nvSpPr>
            <p:spPr>
              <a:xfrm>
                <a:off x="7511747" y="1059518"/>
                <a:ext cx="3430510" cy="114165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400" i="1" smtClean="0">
                          <a:latin typeface="Cambria Math" panose="02040503050406030204" pitchFamily="18" charset="0"/>
                        </a:rPr>
                        <m:t>𝜅</m:t>
                      </m:r>
                      <m:r>
                        <a:rPr lang="en-US" sz="2400" i="0">
                          <a:latin typeface="Cambria Math" panose="02040503050406030204" pitchFamily="18" charset="0"/>
                        </a:rPr>
                        <m:t>=</m:t>
                      </m:r>
                      <m:nary>
                        <m:naryPr>
                          <m:chr m:val="∑"/>
                          <m:limLoc m:val="undOvr"/>
                          <m:ctrlPr>
                            <a:rPr lang="en-US" sz="2400" i="1">
                              <a:latin typeface="Cambria Math" panose="02040503050406030204" pitchFamily="18" charset="0"/>
                            </a:rPr>
                          </m:ctrlPr>
                        </m:naryPr>
                        <m:sub>
                          <m:r>
                            <a:rPr lang="en-US" sz="2400" i="0">
                              <a:latin typeface="Cambria Math" panose="02040503050406030204" pitchFamily="18" charset="0"/>
                            </a:rPr>
                            <m:t>1</m:t>
                          </m:r>
                        </m:sub>
                        <m:sup>
                          <m:r>
                            <a:rPr lang="en-US" sz="2400" i="1">
                              <a:latin typeface="Cambria Math" panose="02040503050406030204" pitchFamily="18" charset="0"/>
                            </a:rPr>
                            <m:t>𝑖</m:t>
                          </m:r>
                        </m:sup>
                        <m:e>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𝜅</m:t>
                              </m:r>
                            </m:e>
                            <m:sub>
                              <m:r>
                                <a:rPr lang="en-US" sz="2400" i="1">
                                  <a:latin typeface="Cambria Math" panose="02040503050406030204" pitchFamily="18" charset="0"/>
                                </a:rPr>
                                <m:t>𝑖</m:t>
                              </m:r>
                            </m:sub>
                          </m:sSub>
                          <m:sSub>
                            <m:sSubPr>
                              <m:ctrlPr>
                                <a:rPr lang="en-US" sz="2400" i="1">
                                  <a:solidFill>
                                    <a:srgbClr val="836967"/>
                                  </a:solidFill>
                                  <a:latin typeface="Cambria Math" panose="02040503050406030204" pitchFamily="18" charset="0"/>
                                </a:rPr>
                              </m:ctrlPr>
                            </m:sSubPr>
                            <m:e>
                              <m:r>
                                <a:rPr lang="en-US" sz="2400" i="1">
                                  <a:latin typeface="Cambria Math" panose="02040503050406030204" pitchFamily="18" charset="0"/>
                                </a:rPr>
                                <m:t>𝑌</m:t>
                              </m:r>
                            </m:e>
                            <m:sub>
                              <m:r>
                                <a:rPr lang="en-US" sz="2400" i="1">
                                  <a:latin typeface="Cambria Math" panose="02040503050406030204" pitchFamily="18" charset="0"/>
                                </a:rPr>
                                <m:t>𝑖</m:t>
                              </m:r>
                            </m:sub>
                          </m:sSub>
                        </m:e>
                      </m:nary>
                    </m:oMath>
                  </m:oMathPara>
                </a14:m>
                <a:endParaRPr lang="en-US" sz="2400" dirty="0"/>
              </a:p>
            </p:txBody>
          </p:sp>
        </mc:Choice>
        <mc:Fallback xmlns="">
          <p:sp>
            <p:nvSpPr>
              <p:cNvPr id="10" name="TextBox 9">
                <a:extLst>
                  <a:ext uri="{FF2B5EF4-FFF2-40B4-BE49-F238E27FC236}">
                    <a16:creationId xmlns:a16="http://schemas.microsoft.com/office/drawing/2014/main" id="{E372F057-7E4C-2D2C-FD02-544496FEAB85}"/>
                  </a:ext>
                </a:extLst>
              </p:cNvPr>
              <p:cNvSpPr txBox="1">
                <a:spLocks noRot="1" noChangeAspect="1" noMove="1" noResize="1" noEditPoints="1" noAdjustHandles="1" noChangeArrowheads="1" noChangeShapeType="1" noTextEdit="1"/>
              </p:cNvSpPr>
              <p:nvPr/>
            </p:nvSpPr>
            <p:spPr>
              <a:xfrm>
                <a:off x="7511747" y="1059518"/>
                <a:ext cx="3430510" cy="1141659"/>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84F303F0-07F1-DB52-94FC-0363C113B01F}"/>
                  </a:ext>
                </a:extLst>
              </p:cNvPr>
              <p:cNvSpPr txBox="1"/>
              <p:nvPr/>
            </p:nvSpPr>
            <p:spPr>
              <a:xfrm>
                <a:off x="6404372" y="2184776"/>
                <a:ext cx="5349728" cy="4247317"/>
              </a:xfrm>
              <a:prstGeom prst="rect">
                <a:avLst/>
              </a:prstGeom>
              <a:noFill/>
            </p:spPr>
            <p:txBody>
              <a:bodyPr wrap="square">
                <a:spAutoFit/>
              </a:bodyPr>
              <a:lstStyle/>
              <a:p>
                <a:pPr marL="342900" indent="-342900">
                  <a:spcBef>
                    <a:spcPts val="900"/>
                  </a:spcBef>
                  <a:buClr>
                    <a:srgbClr val="00529B"/>
                  </a:buClr>
                  <a:buFont typeface="Arial" panose="020B0604020202020204" pitchFamily="34" charset="0"/>
                  <a:buChar char="•"/>
                </a:pPr>
                <a:r>
                  <a:rPr lang="en-US" altLang="en-US" sz="2400" dirty="0">
                    <a:latin typeface="Helvetica" panose="020B0604020202020204" pitchFamily="34" charset="0"/>
                    <a:cs typeface="Helvetica" panose="020B0604020202020204" pitchFamily="34" charset="0"/>
                  </a:rPr>
                  <a:t>Density (</a:t>
                </a:r>
                <a14:m>
                  <m:oMath xmlns:m="http://schemas.openxmlformats.org/officeDocument/2006/math">
                    <m:r>
                      <a:rPr lang="en-US" sz="2400" i="1" smtClean="0">
                        <a:effectLst/>
                        <a:latin typeface="Cambria Math" panose="02040503050406030204" pitchFamily="18" charset="0"/>
                        <a:ea typeface="Times New Roman" panose="02020603050405020304" pitchFamily="18" charset="0"/>
                        <a:cs typeface="Times New Roman" panose="02020603050405020304" pitchFamily="18" charset="0"/>
                      </a:rPr>
                      <m:t>𝜌</m:t>
                    </m:r>
                  </m:oMath>
                </a14:m>
                <a:r>
                  <a:rPr lang="en-US" altLang="en-US" sz="2400" dirty="0">
                    <a:latin typeface="Helvetica" panose="020B0604020202020204" pitchFamily="34" charset="0"/>
                    <a:cs typeface="Helvetica" panose="020B0604020202020204" pitchFamily="34" charset="0"/>
                  </a:rPr>
                  <a:t>) converted into refractive index (</a:t>
                </a:r>
                <a14:m>
                  <m:oMath xmlns:m="http://schemas.openxmlformats.org/officeDocument/2006/math">
                    <m:r>
                      <a:rPr lang="en-US" sz="2400" i="1">
                        <a:latin typeface="Cambria Math" panose="02040503050406030204" pitchFamily="18" charset="0"/>
                        <a:ea typeface="Times New Roman" panose="02020603050405020304" pitchFamily="18" charset="0"/>
                        <a:cs typeface="Times New Roman" panose="02020603050405020304" pitchFamily="18" charset="0"/>
                      </a:rPr>
                      <m:t>𝜂</m:t>
                    </m:r>
                  </m:oMath>
                </a14:m>
                <a:r>
                  <a:rPr lang="en-US" altLang="en-US" sz="2400" dirty="0">
                    <a:latin typeface="Helvetica" panose="020B0604020202020204" pitchFamily="34" charset="0"/>
                    <a:cs typeface="Helvetica" panose="020B0604020202020204" pitchFamily="34" charset="0"/>
                  </a:rPr>
                  <a:t>)</a:t>
                </a:r>
              </a:p>
              <a:p>
                <a:pPr>
                  <a:spcBef>
                    <a:spcPts val="900"/>
                  </a:spcBef>
                  <a:buClr>
                    <a:srgbClr val="00529B"/>
                  </a:buClr>
                </a:pPr>
                <a14:m>
                  <m:oMathPara xmlns:m="http://schemas.openxmlformats.org/officeDocument/2006/math">
                    <m:oMathParaPr>
                      <m:jc m:val="centerGroup"/>
                    </m:oMathParaPr>
                    <m:oMath xmlns:m="http://schemas.openxmlformats.org/officeDocument/2006/math">
                      <m:r>
                        <a:rPr lang="en-US" sz="2400" i="1" smtClean="0">
                          <a:effectLst/>
                          <a:latin typeface="Cambria Math" panose="02040503050406030204" pitchFamily="18" charset="0"/>
                          <a:ea typeface="Times New Roman" panose="02020603050405020304" pitchFamily="18" charset="0"/>
                          <a:cs typeface="Times New Roman" panose="02020603050405020304" pitchFamily="18" charset="0"/>
                        </a:rPr>
                        <m:t>𝜂</m:t>
                      </m:r>
                      <m:r>
                        <a:rPr lang="en-US" sz="2400" i="1" smtClean="0">
                          <a:effectLst/>
                          <a:latin typeface="Cambria Math" panose="02040503050406030204" pitchFamily="18" charset="0"/>
                          <a:ea typeface="Times New Roman" panose="02020603050405020304" pitchFamily="18" charset="0"/>
                          <a:cs typeface="Times New Roman" panose="02020603050405020304" pitchFamily="18" charset="0"/>
                        </a:rPr>
                        <m:t>=1+</m:t>
                      </m:r>
                      <m:r>
                        <a:rPr lang="en-US" sz="2400" i="1" smtClean="0">
                          <a:effectLst/>
                          <a:latin typeface="Cambria Math" panose="02040503050406030204" pitchFamily="18" charset="0"/>
                          <a:ea typeface="Times New Roman" panose="02020603050405020304" pitchFamily="18" charset="0"/>
                          <a:cs typeface="Times New Roman" panose="02020603050405020304" pitchFamily="18" charset="0"/>
                        </a:rPr>
                        <m:t>𝜅𝜌</m:t>
                      </m:r>
                    </m:oMath>
                  </m:oMathPara>
                </a14:m>
                <a:endParaRPr lang="en-US" sz="2400" dirty="0">
                  <a:effectLst/>
                  <a:latin typeface="Helvetica" panose="020B0604020202020204" pitchFamily="34" charset="0"/>
                  <a:ea typeface="Times New Roman" panose="02020603050405020304" pitchFamily="18" charset="0"/>
                  <a:cs typeface="Times New Roman" panose="02020603050405020304" pitchFamily="18" charset="0"/>
                </a:endParaRPr>
              </a:p>
              <a:p>
                <a:pPr>
                  <a:spcBef>
                    <a:spcPts val="900"/>
                  </a:spcBef>
                  <a:buClr>
                    <a:srgbClr val="00529B"/>
                  </a:buClr>
                </a:pPr>
                <a:r>
                  <a:rPr lang="en-US" altLang="en-US" sz="2400" dirty="0">
                    <a:latin typeface="Helvetica" panose="020B0604020202020204" pitchFamily="34" charset="0"/>
                    <a:cs typeface="Helvetica" panose="020B0604020202020204" pitchFamily="34" charset="0"/>
                  </a:rPr>
                  <a:t>where </a:t>
                </a:r>
                <a14:m>
                  <m:oMath xmlns:m="http://schemas.openxmlformats.org/officeDocument/2006/math">
                    <m:r>
                      <a:rPr lang="en-US" sz="2400" i="1" smtClean="0">
                        <a:effectLst/>
                        <a:latin typeface="Cambria Math" panose="02040503050406030204" pitchFamily="18" charset="0"/>
                        <a:ea typeface="Times New Roman" panose="02020603050405020304" pitchFamily="18" charset="0"/>
                        <a:cs typeface="Times New Roman" panose="02020603050405020304" pitchFamily="18" charset="0"/>
                      </a:rPr>
                      <m:t>𝜅</m:t>
                    </m:r>
                  </m:oMath>
                </a14:m>
                <a:r>
                  <a:rPr lang="en-US" altLang="en-US" sz="2400" dirty="0">
                    <a:latin typeface="Helvetica" panose="020B0604020202020204" pitchFamily="34" charset="0"/>
                    <a:cs typeface="Helvetica" panose="020B0604020202020204" pitchFamily="34" charset="0"/>
                  </a:rPr>
                  <a:t> is calculated based on product mix</a:t>
                </a:r>
              </a:p>
              <a:p>
                <a:pPr>
                  <a:spcBef>
                    <a:spcPts val="900"/>
                  </a:spcBef>
                  <a:buClr>
                    <a:srgbClr val="00529B"/>
                  </a:buClr>
                </a:pPr>
                <a:endParaRPr lang="en-US" altLang="en-US" sz="2400" dirty="0">
                  <a:latin typeface="Helvetica" panose="020B0604020202020204" pitchFamily="34" charset="0"/>
                  <a:cs typeface="Helvetica" panose="020B0604020202020204" pitchFamily="34" charset="0"/>
                </a:endParaRPr>
              </a:p>
              <a:p>
                <a:pPr marL="342900" indent="-342900">
                  <a:spcBef>
                    <a:spcPts val="900"/>
                  </a:spcBef>
                  <a:buClr>
                    <a:srgbClr val="00529B"/>
                  </a:buClr>
                  <a:buFont typeface="Arial" panose="020B0604020202020204" pitchFamily="34" charset="0"/>
                  <a:buChar char="•"/>
                </a:pPr>
                <a:r>
                  <a:rPr lang="en-US" altLang="en-US" sz="2400" kern="0" dirty="0">
                    <a:solidFill>
                      <a:srgbClr val="000000"/>
                    </a:solidFill>
                    <a:latin typeface="Helvetica" charset="0"/>
                    <a:cs typeface="Helvetica" charset="0"/>
                  </a:rPr>
                  <a:t>Using mass average, </a:t>
                </a:r>
                <a14:m>
                  <m:oMath xmlns:m="http://schemas.openxmlformats.org/officeDocument/2006/math">
                    <m:r>
                      <a:rPr lang="en-US" sz="2400" i="1">
                        <a:latin typeface="Cambria Math" panose="02040503050406030204" pitchFamily="18" charset="0"/>
                      </a:rPr>
                      <m:t>𝜅</m:t>
                    </m:r>
                  </m:oMath>
                </a14:m>
                <a:r>
                  <a:rPr lang="en-US" altLang="en-US" sz="2400" kern="0" dirty="0">
                    <a:solidFill>
                      <a:srgbClr val="000000"/>
                    </a:solidFill>
                    <a:latin typeface="Helvetica" charset="0"/>
                    <a:cs typeface="Helvetica" charset="0"/>
                  </a:rPr>
                  <a:t> for product mixture is calculated as </a:t>
                </a:r>
                <a:r>
                  <a:rPr lang="en-US" sz="2400" b="1" dirty="0">
                    <a:effectLst/>
                    <a:latin typeface="Times New Roman" panose="02020603050405020304" pitchFamily="18" charset="0"/>
                    <a:ea typeface="Times New Roman" panose="02020603050405020304" pitchFamily="18" charset="0"/>
                  </a:rPr>
                  <a:t>2.</a:t>
                </a:r>
                <a14:m>
                  <m:oMath xmlns:m="http://schemas.openxmlformats.org/officeDocument/2006/math">
                    <m:r>
                      <a:rPr lang="en-US" sz="2400" b="1" i="0" smtClean="0">
                        <a:effectLst/>
                        <a:latin typeface="Cambria Math" panose="02040503050406030204" pitchFamily="18" charset="0"/>
                        <a:ea typeface="Times New Roman" panose="02020603050405020304" pitchFamily="18" charset="0"/>
                      </a:rPr>
                      <m:t>𝟓𝟗𝟖</m:t>
                    </m:r>
                    <m:r>
                      <a:rPr lang="en-US" sz="2400" b="1" i="1">
                        <a:effectLst/>
                        <a:latin typeface="Cambria Math" panose="02040503050406030204" pitchFamily="18" charset="0"/>
                        <a:ea typeface="Times New Roman" panose="02020603050405020304" pitchFamily="18" charset="0"/>
                      </a:rPr>
                      <m:t>×</m:t>
                    </m:r>
                  </m:oMath>
                </a14:m>
                <a:r>
                  <a:rPr lang="en-US" sz="2400" b="1" dirty="0">
                    <a:effectLst/>
                    <a:latin typeface="Times New Roman" panose="02020603050405020304" pitchFamily="18" charset="0"/>
                    <a:ea typeface="Times New Roman" panose="02020603050405020304" pitchFamily="18" charset="0"/>
                  </a:rPr>
                  <a:t>10</a:t>
                </a:r>
                <a:r>
                  <a:rPr lang="en-US" sz="2400" b="1" baseline="30000" dirty="0">
                    <a:effectLst/>
                    <a:latin typeface="Times New Roman" panose="02020603050405020304" pitchFamily="18" charset="0"/>
                    <a:ea typeface="Times New Roman" panose="02020603050405020304" pitchFamily="18" charset="0"/>
                  </a:rPr>
                  <a:t>-4</a:t>
                </a:r>
                <a:r>
                  <a:rPr lang="en-US" sz="2400" b="1" dirty="0">
                    <a:effectLst/>
                    <a:latin typeface="Times New Roman" panose="02020603050405020304" pitchFamily="18" charset="0"/>
                    <a:ea typeface="Times New Roman" panose="02020603050405020304" pitchFamily="18" charset="0"/>
                  </a:rPr>
                  <a:t> m</a:t>
                </a:r>
                <a:r>
                  <a:rPr lang="en-US" sz="2400" b="1" baseline="30000" dirty="0">
                    <a:effectLst/>
                    <a:latin typeface="Times New Roman" panose="02020603050405020304" pitchFamily="18" charset="0"/>
                    <a:ea typeface="Times New Roman" panose="02020603050405020304" pitchFamily="18" charset="0"/>
                  </a:rPr>
                  <a:t>3</a:t>
                </a:r>
                <a:r>
                  <a:rPr lang="en-US" sz="2400" b="1" dirty="0">
                    <a:effectLst/>
                    <a:latin typeface="Times New Roman" panose="02020603050405020304" pitchFamily="18" charset="0"/>
                    <a:ea typeface="Times New Roman" panose="02020603050405020304" pitchFamily="18" charset="0"/>
                  </a:rPr>
                  <a:t>/kg. </a:t>
                </a:r>
              </a:p>
              <a:p>
                <a:pPr>
                  <a:spcBef>
                    <a:spcPts val="900"/>
                  </a:spcBef>
                  <a:buClr>
                    <a:srgbClr val="00529B"/>
                  </a:buClr>
                </a:pPr>
                <a:endParaRPr lang="en-US" altLang="en-US" sz="2400" dirty="0">
                  <a:latin typeface="Helvetica" panose="020B0604020202020204" pitchFamily="34" charset="0"/>
                  <a:cs typeface="Helvetica" panose="020B0604020202020204" pitchFamily="34" charset="0"/>
                </a:endParaRPr>
              </a:p>
            </p:txBody>
          </p:sp>
        </mc:Choice>
        <mc:Fallback xmlns="">
          <p:sp>
            <p:nvSpPr>
              <p:cNvPr id="11" name="TextBox 10">
                <a:extLst>
                  <a:ext uri="{FF2B5EF4-FFF2-40B4-BE49-F238E27FC236}">
                    <a16:creationId xmlns:a16="http://schemas.microsoft.com/office/drawing/2014/main" id="{84F303F0-07F1-DB52-94FC-0363C113B01F}"/>
                  </a:ext>
                </a:extLst>
              </p:cNvPr>
              <p:cNvSpPr txBox="1">
                <a:spLocks noRot="1" noChangeAspect="1" noMove="1" noResize="1" noEditPoints="1" noAdjustHandles="1" noChangeArrowheads="1" noChangeShapeType="1" noTextEdit="1"/>
              </p:cNvSpPr>
              <p:nvPr/>
            </p:nvSpPr>
            <p:spPr>
              <a:xfrm>
                <a:off x="6404372" y="2184776"/>
                <a:ext cx="5349728" cy="4247317"/>
              </a:xfrm>
              <a:prstGeom prst="rect">
                <a:avLst/>
              </a:prstGeom>
              <a:blipFill>
                <a:blip r:embed="rId3"/>
                <a:stretch>
                  <a:fillRect l="-1824" t="-1004" r="-307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E8E9E4FC-9220-43DC-B437-90710887F24C}"/>
              </a:ext>
            </a:extLst>
          </p:cNvPr>
          <p:cNvPicPr>
            <a:picLocks noChangeAspect="1"/>
          </p:cNvPicPr>
          <p:nvPr/>
        </p:nvPicPr>
        <p:blipFill>
          <a:blip r:embed="rId4"/>
          <a:stretch>
            <a:fillRect/>
          </a:stretch>
        </p:blipFill>
        <p:spPr>
          <a:xfrm>
            <a:off x="198582" y="914401"/>
            <a:ext cx="6237173" cy="4247316"/>
          </a:xfrm>
          <a:prstGeom prst="rect">
            <a:avLst/>
          </a:prstGeom>
        </p:spPr>
      </p:pic>
    </p:spTree>
    <p:extLst>
      <p:ext uri="{BB962C8B-B14F-4D97-AF65-F5344CB8AC3E}">
        <p14:creationId xmlns:p14="http://schemas.microsoft.com/office/powerpoint/2010/main" val="1260234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FE9FD9E-DDD5-C38D-1593-C4165E2E6DE2}"/>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Deflection Angle Profiles</a:t>
            </a:r>
          </a:p>
        </p:txBody>
      </p:sp>
      <p:sp>
        <p:nvSpPr>
          <p:cNvPr id="7" name="Slide Number Placeholder 6">
            <a:extLst>
              <a:ext uri="{FF2B5EF4-FFF2-40B4-BE49-F238E27FC236}">
                <a16:creationId xmlns:a16="http://schemas.microsoft.com/office/drawing/2014/main" id="{4199790B-6C96-1B76-3EA4-4D36599C2BBB}"/>
              </a:ext>
            </a:extLst>
          </p:cNvPr>
          <p:cNvSpPr>
            <a:spLocks noGrp="1"/>
          </p:cNvSpPr>
          <p:nvPr>
            <p:ph type="sldNum" sz="quarter" idx="12"/>
          </p:nvPr>
        </p:nvSpPr>
        <p:spPr/>
        <p:txBody>
          <a:bodyPr/>
          <a:lstStyle/>
          <a:p>
            <a:fld id="{A6364C89-10E1-4A69-A6C7-BE2F9740B5DB}" type="slidenum">
              <a:rPr lang="en-US" smtClean="0"/>
              <a:t>14</a:t>
            </a:fld>
            <a:endParaRPr lang="en-US"/>
          </a:p>
        </p:txBody>
      </p:sp>
      <p:sp>
        <p:nvSpPr>
          <p:cNvPr id="4" name="TextBox 3">
            <a:extLst>
              <a:ext uri="{FF2B5EF4-FFF2-40B4-BE49-F238E27FC236}">
                <a16:creationId xmlns:a16="http://schemas.microsoft.com/office/drawing/2014/main" id="{3D8E6AD3-9294-AD80-307E-7C4B2D8907B6}"/>
              </a:ext>
            </a:extLst>
          </p:cNvPr>
          <p:cNvSpPr txBox="1"/>
          <p:nvPr/>
        </p:nvSpPr>
        <p:spPr>
          <a:xfrm>
            <a:off x="198581" y="758552"/>
            <a:ext cx="7056983" cy="5816977"/>
          </a:xfrm>
          <a:prstGeom prst="rect">
            <a:avLst/>
          </a:prstGeom>
          <a:noFill/>
        </p:spPr>
        <p:txBody>
          <a:bodyPr wrap="square">
            <a:spAutoFit/>
          </a:bodyPr>
          <a:lstStyle/>
          <a:p>
            <a:pPr marL="800100" lvl="1" indent="-342900">
              <a:spcBef>
                <a:spcPts val="900"/>
              </a:spcBef>
              <a:buClr>
                <a:srgbClr val="1B3D6C"/>
              </a:buClr>
              <a:buFont typeface="Arial" panose="020B0604020202020204" pitchFamily="34" charset="0"/>
              <a:buChar char="•"/>
            </a:pPr>
            <a:r>
              <a:rPr lang="en-US" sz="2400" dirty="0">
                <a:latin typeface="Helvetica" panose="020B0604020202020204" pitchFamily="34" charset="0"/>
                <a:cs typeface="Helvetica" panose="020B0604020202020204" pitchFamily="34" charset="0"/>
              </a:rPr>
              <a:t>Continuous snapshots of:</a:t>
            </a:r>
          </a:p>
          <a:p>
            <a:pPr lvl="1">
              <a:spcBef>
                <a:spcPts val="900"/>
              </a:spcBef>
              <a:buClr>
                <a:srgbClr val="1B3D6C"/>
              </a:buClr>
            </a:pPr>
            <a:r>
              <a:rPr lang="en-US" sz="2400" dirty="0">
                <a:latin typeface="Helvetica" panose="020B0604020202020204" pitchFamily="34" charset="0"/>
                <a:cs typeface="Helvetica" panose="020B0604020202020204" pitchFamily="34" charset="0"/>
              </a:rPr>
              <a:t>(a) Raw RSD images</a:t>
            </a:r>
          </a:p>
          <a:p>
            <a:pPr lvl="1">
              <a:spcBef>
                <a:spcPts val="900"/>
              </a:spcBef>
              <a:buClr>
                <a:srgbClr val="1B3D6C"/>
              </a:buClr>
            </a:pPr>
            <a:r>
              <a:rPr lang="en-US" sz="2400" dirty="0">
                <a:latin typeface="Helvetica" panose="020B0604020202020204" pitchFamily="34" charset="0"/>
                <a:cs typeface="Helvetica" panose="020B0604020202020204" pitchFamily="34" charset="0"/>
              </a:rPr>
              <a:t>(b) Contour of Deflection Angles</a:t>
            </a:r>
          </a:p>
          <a:p>
            <a:pPr marL="800100" lvl="1" indent="-342900">
              <a:spcBef>
                <a:spcPts val="900"/>
              </a:spcBef>
              <a:buClr>
                <a:srgbClr val="1B3D6C"/>
              </a:buClr>
              <a:buFont typeface="Arial" panose="020B0604020202020204" pitchFamily="34" charset="0"/>
              <a:buChar char="•"/>
            </a:pPr>
            <a:endParaRPr lang="en-US" sz="2400" dirty="0">
              <a:latin typeface="Helvetica" panose="020B0604020202020204" pitchFamily="34" charset="0"/>
              <a:cs typeface="Helvetica" panose="020B0604020202020204" pitchFamily="34" charset="0"/>
            </a:endParaRPr>
          </a:p>
          <a:p>
            <a:pPr marL="800100" lvl="1" indent="-342900">
              <a:spcBef>
                <a:spcPts val="900"/>
              </a:spcBef>
              <a:buClr>
                <a:srgbClr val="1B3D6C"/>
              </a:buClr>
              <a:buFont typeface="Arial" panose="020B0604020202020204" pitchFamily="34" charset="0"/>
              <a:buChar char="•"/>
            </a:pPr>
            <a:r>
              <a:rPr lang="en-US" sz="2400" dirty="0">
                <a:latin typeface="Helvetica" panose="020B0604020202020204" pitchFamily="34" charset="0"/>
                <a:cs typeface="Helvetica" panose="020B0604020202020204" pitchFamily="34" charset="0"/>
              </a:rPr>
              <a:t>Images taken at 300 kHz with spatial resolution of 100 </a:t>
            </a:r>
            <a:r>
              <a:rPr lang="en-US" sz="2400" dirty="0" err="1">
                <a:latin typeface="Helvetica" panose="020B0604020202020204" pitchFamily="34" charset="0"/>
                <a:cs typeface="Helvetica" panose="020B0604020202020204" pitchFamily="34" charset="0"/>
              </a:rPr>
              <a:t>μm</a:t>
            </a:r>
            <a:r>
              <a:rPr lang="en-US" sz="2400" dirty="0">
                <a:latin typeface="Helvetica" panose="020B0604020202020204" pitchFamily="34" charset="0"/>
                <a:cs typeface="Helvetica" panose="020B0604020202020204" pitchFamily="34" charset="0"/>
              </a:rPr>
              <a:t>/pixel and temporal resolution of 369 ns.</a:t>
            </a:r>
          </a:p>
          <a:p>
            <a:pPr marL="800100" lvl="1" indent="-342900">
              <a:spcBef>
                <a:spcPts val="900"/>
              </a:spcBef>
              <a:buClr>
                <a:srgbClr val="1B3D6C"/>
              </a:buClr>
              <a:buFont typeface="Arial" panose="020B0604020202020204" pitchFamily="34" charset="0"/>
              <a:buChar char="•"/>
            </a:pPr>
            <a:endParaRPr lang="en-US" sz="2400" dirty="0">
              <a:latin typeface="Helvetica" panose="020B0604020202020204" pitchFamily="34" charset="0"/>
              <a:cs typeface="Helvetica" panose="020B0604020202020204" pitchFamily="34" charset="0"/>
            </a:endParaRPr>
          </a:p>
          <a:p>
            <a:pPr marL="800100" lvl="1" indent="-342900">
              <a:spcBef>
                <a:spcPts val="900"/>
              </a:spcBef>
              <a:buClr>
                <a:srgbClr val="1B3D6C"/>
              </a:buClr>
              <a:buFont typeface="Arial" panose="020B0604020202020204" pitchFamily="34" charset="0"/>
              <a:buChar char="•"/>
            </a:pPr>
            <a:r>
              <a:rPr lang="en-US" sz="2400" dirty="0">
                <a:latin typeface="Helvetica" panose="020B0604020202020204" pitchFamily="34" charset="0"/>
                <a:cs typeface="Helvetica" panose="020B0604020202020204" pitchFamily="34" charset="0"/>
              </a:rPr>
              <a:t>44 consecutive images selected to represent one cycle of detonation.</a:t>
            </a:r>
          </a:p>
          <a:p>
            <a:pPr lvl="1">
              <a:spcBef>
                <a:spcPts val="900"/>
              </a:spcBef>
              <a:buClr>
                <a:srgbClr val="1B3D6C"/>
              </a:buClr>
            </a:pPr>
            <a:endParaRPr lang="en-US" sz="2400" dirty="0">
              <a:latin typeface="Helvetica" panose="020B0604020202020204" pitchFamily="34" charset="0"/>
              <a:cs typeface="Helvetica" panose="020B0604020202020204" pitchFamily="34" charset="0"/>
            </a:endParaRPr>
          </a:p>
          <a:p>
            <a:pPr marL="800100" lvl="1" indent="-342900">
              <a:spcBef>
                <a:spcPts val="900"/>
              </a:spcBef>
              <a:buClr>
                <a:srgbClr val="1B3D6C"/>
              </a:buClr>
              <a:buFont typeface="Arial" panose="020B0604020202020204" pitchFamily="34" charset="0"/>
              <a:buChar char="•"/>
            </a:pPr>
            <a:r>
              <a:rPr lang="en-US" sz="2400" dirty="0">
                <a:latin typeface="Helvetica" panose="020B0604020202020204" pitchFamily="34" charset="0"/>
                <a:cs typeface="Helvetica" panose="020B0604020202020204" pitchFamily="34" charset="0"/>
              </a:rPr>
              <a:t>Each frame provides a flow field at a view angle, about 8 degrees apart</a:t>
            </a:r>
          </a:p>
        </p:txBody>
      </p:sp>
      <p:pic>
        <p:nvPicPr>
          <p:cNvPr id="8" name="Picture 7">
            <a:extLst>
              <a:ext uri="{FF2B5EF4-FFF2-40B4-BE49-F238E27FC236}">
                <a16:creationId xmlns:a16="http://schemas.microsoft.com/office/drawing/2014/main" id="{E068E2C0-BF79-47EC-A181-959967AF11A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16418" y="119160"/>
            <a:ext cx="4422912" cy="6589741"/>
          </a:xfrm>
          <a:prstGeom prst="rect">
            <a:avLst/>
          </a:prstGeom>
        </p:spPr>
      </p:pic>
    </p:spTree>
    <p:extLst>
      <p:ext uri="{BB962C8B-B14F-4D97-AF65-F5344CB8AC3E}">
        <p14:creationId xmlns:p14="http://schemas.microsoft.com/office/powerpoint/2010/main" val="861901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64CD88AB-3568-E640-392B-52F9346211AA}"/>
              </a:ext>
            </a:extLst>
          </p:cNvPr>
          <p:cNvSpPr txBox="1"/>
          <p:nvPr/>
        </p:nvSpPr>
        <p:spPr>
          <a:xfrm>
            <a:off x="312983" y="154801"/>
            <a:ext cx="1144647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Comparison of RSD Deflection Angle and PCB Pressure Fluctuation Data </a:t>
            </a:r>
          </a:p>
        </p:txBody>
      </p:sp>
      <p:sp>
        <p:nvSpPr>
          <p:cNvPr id="9" name="Slide Number Placeholder 8">
            <a:extLst>
              <a:ext uri="{FF2B5EF4-FFF2-40B4-BE49-F238E27FC236}">
                <a16:creationId xmlns:a16="http://schemas.microsoft.com/office/drawing/2014/main" id="{0879292B-5BFD-BDE4-8D15-BE24190A3106}"/>
              </a:ext>
            </a:extLst>
          </p:cNvPr>
          <p:cNvSpPr>
            <a:spLocks noGrp="1"/>
          </p:cNvSpPr>
          <p:nvPr>
            <p:ph type="sldNum" sz="quarter" idx="12"/>
          </p:nvPr>
        </p:nvSpPr>
        <p:spPr/>
        <p:txBody>
          <a:bodyPr/>
          <a:lstStyle/>
          <a:p>
            <a:fld id="{A6364C89-10E1-4A69-A6C7-BE2F9740B5DB}" type="slidenum">
              <a:rPr lang="en-US" smtClean="0"/>
              <a:t>15</a:t>
            </a:fld>
            <a:endParaRPr lang="en-US"/>
          </a:p>
        </p:txBody>
      </p:sp>
      <p:pic>
        <p:nvPicPr>
          <p:cNvPr id="11" name="Picture 10" descr="A blue and red graph&#10;&#10;Description automatically generated with medium confidence">
            <a:extLst>
              <a:ext uri="{FF2B5EF4-FFF2-40B4-BE49-F238E27FC236}">
                <a16:creationId xmlns:a16="http://schemas.microsoft.com/office/drawing/2014/main" id="{A3663C5E-DE3D-40F0-5673-3992720D2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699" y="3711531"/>
            <a:ext cx="7991633" cy="2377440"/>
          </a:xfrm>
          <a:prstGeom prst="rect">
            <a:avLst/>
          </a:prstGeom>
        </p:spPr>
      </p:pic>
      <p:pic>
        <p:nvPicPr>
          <p:cNvPr id="15" name="Picture 14" descr="A graph of a wave&#10;&#10;Description automatically generated with medium confidence">
            <a:extLst>
              <a:ext uri="{FF2B5EF4-FFF2-40B4-BE49-F238E27FC236}">
                <a16:creationId xmlns:a16="http://schemas.microsoft.com/office/drawing/2014/main" id="{82A42FD8-0318-CF49-6226-098FCB47F3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8907" y="975278"/>
            <a:ext cx="7367207" cy="2377440"/>
          </a:xfrm>
          <a:prstGeom prst="rect">
            <a:avLst/>
          </a:prstGeom>
        </p:spPr>
      </p:pic>
      <p:sp>
        <p:nvSpPr>
          <p:cNvPr id="3" name="TextBox 2">
            <a:extLst>
              <a:ext uri="{FF2B5EF4-FFF2-40B4-BE49-F238E27FC236}">
                <a16:creationId xmlns:a16="http://schemas.microsoft.com/office/drawing/2014/main" id="{4C9FEFA4-777D-0332-D0CD-9EAE4F41F5EA}"/>
              </a:ext>
            </a:extLst>
          </p:cNvPr>
          <p:cNvSpPr txBox="1"/>
          <p:nvPr/>
        </p:nvSpPr>
        <p:spPr>
          <a:xfrm>
            <a:off x="7727575" y="1036037"/>
            <a:ext cx="4296609" cy="4616648"/>
          </a:xfrm>
          <a:prstGeom prst="rect">
            <a:avLst/>
          </a:prstGeom>
          <a:noFill/>
        </p:spPr>
        <p:txBody>
          <a:bodyPr wrap="square">
            <a:spAutoFit/>
          </a:bodyPr>
          <a:lstStyle/>
          <a:p>
            <a:pPr marL="800100" lvl="1" indent="-342900">
              <a:spcBef>
                <a:spcPts val="900"/>
              </a:spcBef>
              <a:buClr>
                <a:srgbClr val="1B3D6C"/>
              </a:buClr>
              <a:buFont typeface="Arial" panose="020B0604020202020204" pitchFamily="34" charset="0"/>
              <a:buChar char="•"/>
            </a:pPr>
            <a:r>
              <a:rPr lang="en-US" sz="2400" dirty="0">
                <a:latin typeface="Helvetica" panose="020B0604020202020204" pitchFamily="34" charset="0"/>
                <a:cs typeface="Helvetica" panose="020B0604020202020204" pitchFamily="34" charset="0"/>
              </a:rPr>
              <a:t>Data compared between PCB probe and single pixel location in RSD field of view.</a:t>
            </a:r>
          </a:p>
          <a:p>
            <a:pPr marL="800100" lvl="1" indent="-342900">
              <a:spcBef>
                <a:spcPts val="900"/>
              </a:spcBef>
              <a:buClr>
                <a:srgbClr val="1B3D6C"/>
              </a:buClr>
              <a:buFont typeface="Arial" panose="020B0604020202020204" pitchFamily="34" charset="0"/>
              <a:buChar char="•"/>
            </a:pPr>
            <a:endParaRPr lang="en-US" sz="2400" dirty="0">
              <a:latin typeface="Helvetica" panose="020B0604020202020204" pitchFamily="34" charset="0"/>
              <a:cs typeface="Helvetica" panose="020B0604020202020204" pitchFamily="34" charset="0"/>
            </a:endParaRPr>
          </a:p>
          <a:p>
            <a:pPr marL="800100" lvl="1" indent="-342900">
              <a:spcBef>
                <a:spcPts val="900"/>
              </a:spcBef>
              <a:buClr>
                <a:srgbClr val="1B3D6C"/>
              </a:buClr>
              <a:buFont typeface="Arial" panose="020B0604020202020204" pitchFamily="34" charset="0"/>
              <a:buChar char="•"/>
            </a:pPr>
            <a:r>
              <a:rPr lang="en-US" sz="2400" dirty="0">
                <a:latin typeface="Helvetica" panose="020B0604020202020204" pitchFamily="34" charset="0"/>
                <a:cs typeface="Helvetica" panose="020B0604020202020204" pitchFamily="34" charset="0"/>
              </a:rPr>
              <a:t>Time series data showing instantaneous oscillations.</a:t>
            </a:r>
          </a:p>
          <a:p>
            <a:pPr marL="800100" lvl="1" indent="-342900">
              <a:spcBef>
                <a:spcPts val="900"/>
              </a:spcBef>
              <a:buClr>
                <a:srgbClr val="1B3D6C"/>
              </a:buClr>
              <a:buFont typeface="Arial" panose="020B0604020202020204" pitchFamily="34" charset="0"/>
              <a:buChar char="•"/>
            </a:pPr>
            <a:endParaRPr lang="en-US" sz="2400" dirty="0">
              <a:latin typeface="Helvetica" panose="020B0604020202020204" pitchFamily="34" charset="0"/>
              <a:cs typeface="Helvetica" panose="020B0604020202020204" pitchFamily="34" charset="0"/>
            </a:endParaRPr>
          </a:p>
          <a:p>
            <a:pPr marL="800100" lvl="1" indent="-342900">
              <a:spcBef>
                <a:spcPts val="900"/>
              </a:spcBef>
              <a:buClr>
                <a:srgbClr val="1B3D6C"/>
              </a:buClr>
              <a:buFont typeface="Arial" panose="020B0604020202020204" pitchFamily="34" charset="0"/>
              <a:buChar char="•"/>
            </a:pPr>
            <a:r>
              <a:rPr lang="en-US" sz="2400" dirty="0">
                <a:latin typeface="Helvetica" panose="020B0604020202020204" pitchFamily="34" charset="0"/>
                <a:cs typeface="Helvetica" panose="020B0604020202020204" pitchFamily="34" charset="0"/>
              </a:rPr>
              <a:t>Spectrograms giving the operating frequency.</a:t>
            </a:r>
          </a:p>
        </p:txBody>
      </p:sp>
    </p:spTree>
    <p:extLst>
      <p:ext uri="{BB962C8B-B14F-4D97-AF65-F5344CB8AC3E}">
        <p14:creationId xmlns:p14="http://schemas.microsoft.com/office/powerpoint/2010/main" val="1655835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B48FADC-8B82-B3CD-0696-9BF80BE6F141}"/>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Spectral Analysis of RSD data</a:t>
            </a:r>
          </a:p>
        </p:txBody>
      </p:sp>
      <p:sp>
        <p:nvSpPr>
          <p:cNvPr id="13" name="Slide Number Placeholder 12">
            <a:extLst>
              <a:ext uri="{FF2B5EF4-FFF2-40B4-BE49-F238E27FC236}">
                <a16:creationId xmlns:a16="http://schemas.microsoft.com/office/drawing/2014/main" id="{967E5B84-CB11-F6E7-23D8-7DCE821ACD05}"/>
              </a:ext>
            </a:extLst>
          </p:cNvPr>
          <p:cNvSpPr>
            <a:spLocks noGrp="1"/>
          </p:cNvSpPr>
          <p:nvPr>
            <p:ph type="sldNum" sz="quarter" idx="12"/>
          </p:nvPr>
        </p:nvSpPr>
        <p:spPr/>
        <p:txBody>
          <a:bodyPr/>
          <a:lstStyle/>
          <a:p>
            <a:fld id="{A6364C89-10E1-4A69-A6C7-BE2F9740B5DB}" type="slidenum">
              <a:rPr lang="en-US" smtClean="0"/>
              <a:t>16</a:t>
            </a:fld>
            <a:endParaRPr lang="en-US"/>
          </a:p>
        </p:txBody>
      </p:sp>
      <p:pic>
        <p:nvPicPr>
          <p:cNvPr id="6" name="Picture 5" descr="A screenshot of a computer screen&#10;&#10;Description automatically generated">
            <a:extLst>
              <a:ext uri="{FF2B5EF4-FFF2-40B4-BE49-F238E27FC236}">
                <a16:creationId xmlns:a16="http://schemas.microsoft.com/office/drawing/2014/main" id="{0CB2531D-562D-91E0-6E97-E17930C792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1710" y="285253"/>
            <a:ext cx="5774633" cy="6402310"/>
          </a:xfrm>
          <a:prstGeom prst="rect">
            <a:avLst/>
          </a:prstGeom>
        </p:spPr>
      </p:pic>
      <p:sp>
        <p:nvSpPr>
          <p:cNvPr id="7" name="TextBox 6">
            <a:extLst>
              <a:ext uri="{FF2B5EF4-FFF2-40B4-BE49-F238E27FC236}">
                <a16:creationId xmlns:a16="http://schemas.microsoft.com/office/drawing/2014/main" id="{94647142-AD93-EB18-8E50-A97B704AB581}"/>
              </a:ext>
            </a:extLst>
          </p:cNvPr>
          <p:cNvSpPr txBox="1"/>
          <p:nvPr/>
        </p:nvSpPr>
        <p:spPr>
          <a:xfrm>
            <a:off x="257613" y="1166749"/>
            <a:ext cx="6056145" cy="4862870"/>
          </a:xfrm>
          <a:prstGeom prst="rect">
            <a:avLst/>
          </a:prstGeom>
          <a:noFill/>
        </p:spPr>
        <p:txBody>
          <a:bodyPr wrap="square">
            <a:spAutoFit/>
          </a:bodyPr>
          <a:lstStyle/>
          <a:p>
            <a:pPr marL="342900" indent="-342900">
              <a:spcBef>
                <a:spcPts val="900"/>
              </a:spcBef>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FFT Spectra at a single pixel location over 50 ms test duration.</a:t>
            </a:r>
          </a:p>
          <a:p>
            <a:pPr marL="342900" indent="-342900">
              <a:spcBef>
                <a:spcPts val="900"/>
              </a:spcBef>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a:p>
            <a:pPr marL="342900" indent="-342900">
              <a:spcBef>
                <a:spcPts val="900"/>
              </a:spcBef>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Indicates the position and the relative strength of the oscillations in the exhaust domain.</a:t>
            </a:r>
          </a:p>
          <a:p>
            <a:pPr marL="342900" indent="-342900">
              <a:spcBef>
                <a:spcPts val="900"/>
              </a:spcBef>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a:p>
            <a:pPr marL="342900" indent="-342900">
              <a:spcBef>
                <a:spcPts val="900"/>
              </a:spcBef>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Intense oscillatory region shows trailing expansion. Globally present with local high intensity.</a:t>
            </a:r>
          </a:p>
        </p:txBody>
      </p:sp>
    </p:spTree>
    <p:extLst>
      <p:ext uri="{BB962C8B-B14F-4D97-AF65-F5344CB8AC3E}">
        <p14:creationId xmlns:p14="http://schemas.microsoft.com/office/powerpoint/2010/main" val="22111742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diagram of a circle with a graph and a diagram of a circle&#10;&#10;Description automatically generated">
            <a:extLst>
              <a:ext uri="{FF2B5EF4-FFF2-40B4-BE49-F238E27FC236}">
                <a16:creationId xmlns:a16="http://schemas.microsoft.com/office/drawing/2014/main" id="{1E53E442-2C71-0497-AF48-581E0E11E4D9}"/>
              </a:ext>
            </a:extLst>
          </p:cNvPr>
          <p:cNvPicPr>
            <a:picLocks noChangeAspect="1"/>
          </p:cNvPicPr>
          <p:nvPr/>
        </p:nvPicPr>
        <p:blipFill rotWithShape="1">
          <a:blip r:embed="rId2">
            <a:extLst>
              <a:ext uri="{28A0092B-C50C-407E-A947-70E740481C1C}">
                <a14:useLocalDpi xmlns:a14="http://schemas.microsoft.com/office/drawing/2010/main" val="0"/>
              </a:ext>
            </a:extLst>
          </a:blip>
          <a:srcRect r="48224"/>
          <a:stretch/>
        </p:blipFill>
        <p:spPr>
          <a:xfrm>
            <a:off x="198581" y="1035085"/>
            <a:ext cx="2778523" cy="2955208"/>
          </a:xfrm>
          <a:prstGeom prst="rect">
            <a:avLst/>
          </a:prstGeom>
        </p:spPr>
      </p:pic>
      <p:sp>
        <p:nvSpPr>
          <p:cNvPr id="6" name="TextBox 5">
            <a:extLst>
              <a:ext uri="{FF2B5EF4-FFF2-40B4-BE49-F238E27FC236}">
                <a16:creationId xmlns:a16="http://schemas.microsoft.com/office/drawing/2014/main" id="{8020D064-E71B-2D7E-5A54-E6C916433549}"/>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Density Field Reconstruction</a:t>
            </a:r>
          </a:p>
        </p:txBody>
      </p:sp>
      <p:sp>
        <p:nvSpPr>
          <p:cNvPr id="7" name="Slide Number Placeholder 6">
            <a:extLst>
              <a:ext uri="{FF2B5EF4-FFF2-40B4-BE49-F238E27FC236}">
                <a16:creationId xmlns:a16="http://schemas.microsoft.com/office/drawing/2014/main" id="{CB07B62C-2333-A87F-509B-190ADDCDE09B}"/>
              </a:ext>
            </a:extLst>
          </p:cNvPr>
          <p:cNvSpPr>
            <a:spLocks noGrp="1"/>
          </p:cNvSpPr>
          <p:nvPr>
            <p:ph type="sldNum" sz="quarter" idx="12"/>
          </p:nvPr>
        </p:nvSpPr>
        <p:spPr/>
        <p:txBody>
          <a:bodyPr/>
          <a:lstStyle/>
          <a:p>
            <a:fld id="{A6364C89-10E1-4A69-A6C7-BE2F9740B5DB}" type="slidenum">
              <a:rPr lang="en-US" smtClean="0"/>
              <a:t>17</a:t>
            </a:fld>
            <a:endParaRPr lang="en-US"/>
          </a:p>
        </p:txBody>
      </p:sp>
      <p:pic>
        <p:nvPicPr>
          <p:cNvPr id="8" name="Picture 7" descr="A diagram of a circle with a graph&#10;&#10;Description automatically generated">
            <a:extLst>
              <a:ext uri="{FF2B5EF4-FFF2-40B4-BE49-F238E27FC236}">
                <a16:creationId xmlns:a16="http://schemas.microsoft.com/office/drawing/2014/main" id="{7D40CE12-C4BB-6C26-042C-8995E4695216}"/>
              </a:ext>
            </a:extLst>
          </p:cNvPr>
          <p:cNvPicPr>
            <a:picLocks noChangeAspect="1"/>
          </p:cNvPicPr>
          <p:nvPr/>
        </p:nvPicPr>
        <p:blipFill rotWithShape="1">
          <a:blip r:embed="rId3">
            <a:extLst>
              <a:ext uri="{28A0092B-C50C-407E-A947-70E740481C1C}">
                <a14:useLocalDpi xmlns:a14="http://schemas.microsoft.com/office/drawing/2010/main" val="0"/>
              </a:ext>
            </a:extLst>
          </a:blip>
          <a:srcRect r="45545"/>
          <a:stretch/>
        </p:blipFill>
        <p:spPr>
          <a:xfrm>
            <a:off x="3415049" y="1035085"/>
            <a:ext cx="2922607" cy="2955208"/>
          </a:xfrm>
          <a:prstGeom prst="rect">
            <a:avLst/>
          </a:prstGeom>
        </p:spPr>
      </p:pic>
      <p:pic>
        <p:nvPicPr>
          <p:cNvPr id="12" name="Picture 11" descr="A diagram of a circle with a graph&#10;&#10;Description automatically generated">
            <a:extLst>
              <a:ext uri="{FF2B5EF4-FFF2-40B4-BE49-F238E27FC236}">
                <a16:creationId xmlns:a16="http://schemas.microsoft.com/office/drawing/2014/main" id="{14233103-934A-BF71-CCA7-6529C0E07D9C}"/>
              </a:ext>
            </a:extLst>
          </p:cNvPr>
          <p:cNvPicPr>
            <a:picLocks noChangeAspect="1"/>
          </p:cNvPicPr>
          <p:nvPr/>
        </p:nvPicPr>
        <p:blipFill rotWithShape="1">
          <a:blip r:embed="rId3">
            <a:extLst>
              <a:ext uri="{28A0092B-C50C-407E-A947-70E740481C1C}">
                <a14:useLocalDpi xmlns:a14="http://schemas.microsoft.com/office/drawing/2010/main" val="0"/>
              </a:ext>
            </a:extLst>
          </a:blip>
          <a:srcRect l="54174" t="2286" b="396"/>
          <a:stretch/>
        </p:blipFill>
        <p:spPr>
          <a:xfrm>
            <a:off x="6270549" y="1035085"/>
            <a:ext cx="2725901" cy="3187383"/>
          </a:xfrm>
          <a:prstGeom prst="rect">
            <a:avLst/>
          </a:prstGeom>
        </p:spPr>
      </p:pic>
      <p:sp>
        <p:nvSpPr>
          <p:cNvPr id="19" name="TextBox 18">
            <a:extLst>
              <a:ext uri="{FF2B5EF4-FFF2-40B4-BE49-F238E27FC236}">
                <a16:creationId xmlns:a16="http://schemas.microsoft.com/office/drawing/2014/main" id="{DBD38D26-DB19-5CE0-F68C-6C7100A925B4}"/>
              </a:ext>
            </a:extLst>
          </p:cNvPr>
          <p:cNvSpPr txBox="1"/>
          <p:nvPr/>
        </p:nvSpPr>
        <p:spPr>
          <a:xfrm>
            <a:off x="3924394" y="736763"/>
            <a:ext cx="2156974" cy="369332"/>
          </a:xfrm>
          <a:prstGeom prst="rect">
            <a:avLst/>
          </a:prstGeom>
          <a:solidFill>
            <a:schemeClr val="bg1"/>
          </a:solidFill>
        </p:spPr>
        <p:txBody>
          <a:bodyPr wrap="square">
            <a:spAutoFit/>
          </a:bodyPr>
          <a:lstStyle/>
          <a:p>
            <a:pPr algn="ctr"/>
            <a:r>
              <a:rPr lang="en-US" dirty="0">
                <a:latin typeface="Helvetica" panose="020B0604020202020204" pitchFamily="34" charset="0"/>
                <a:cs typeface="Helvetica" panose="020B0604020202020204" pitchFamily="34" charset="0"/>
              </a:rPr>
              <a:t>Density</a:t>
            </a:r>
            <a:endParaRPr lang="en-US" dirty="0"/>
          </a:p>
        </p:txBody>
      </p:sp>
      <p:sp>
        <p:nvSpPr>
          <p:cNvPr id="20" name="TextBox 19">
            <a:extLst>
              <a:ext uri="{FF2B5EF4-FFF2-40B4-BE49-F238E27FC236}">
                <a16:creationId xmlns:a16="http://schemas.microsoft.com/office/drawing/2014/main" id="{CE93C747-C527-1799-7481-9EAC9962DAE6}"/>
              </a:ext>
            </a:extLst>
          </p:cNvPr>
          <p:cNvSpPr txBox="1"/>
          <p:nvPr/>
        </p:nvSpPr>
        <p:spPr>
          <a:xfrm>
            <a:off x="1020732" y="678687"/>
            <a:ext cx="1684372" cy="369332"/>
          </a:xfrm>
          <a:prstGeom prst="rect">
            <a:avLst/>
          </a:prstGeom>
          <a:solidFill>
            <a:schemeClr val="bg1"/>
          </a:solidFill>
        </p:spPr>
        <p:txBody>
          <a:bodyPr wrap="square">
            <a:spAutoFit/>
          </a:bodyPr>
          <a:lstStyle/>
          <a:p>
            <a:pPr algn="ctr"/>
            <a:r>
              <a:rPr lang="en-US" dirty="0">
                <a:latin typeface="Helvetica" panose="020B0604020202020204" pitchFamily="34" charset="0"/>
                <a:cs typeface="Helvetica" panose="020B0604020202020204" pitchFamily="34" charset="0"/>
              </a:rPr>
              <a:t>Normalized RI</a:t>
            </a:r>
            <a:endParaRPr lang="en-US" dirty="0"/>
          </a:p>
        </p:txBody>
      </p:sp>
      <p:cxnSp>
        <p:nvCxnSpPr>
          <p:cNvPr id="27" name="Straight Arrow Connector 26">
            <a:extLst>
              <a:ext uri="{FF2B5EF4-FFF2-40B4-BE49-F238E27FC236}">
                <a16:creationId xmlns:a16="http://schemas.microsoft.com/office/drawing/2014/main" id="{6C9C57B1-E905-AEEC-9C0B-6EF47F8C10CE}"/>
              </a:ext>
            </a:extLst>
          </p:cNvPr>
          <p:cNvCxnSpPr>
            <a:cxnSpLocks/>
          </p:cNvCxnSpPr>
          <p:nvPr/>
        </p:nvCxnSpPr>
        <p:spPr>
          <a:xfrm>
            <a:off x="3065594" y="2492021"/>
            <a:ext cx="43794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31FAC87A-168B-5091-BFD5-4CCC27872C98}"/>
              </a:ext>
            </a:extLst>
          </p:cNvPr>
          <p:cNvSpPr txBox="1"/>
          <p:nvPr/>
        </p:nvSpPr>
        <p:spPr>
          <a:xfrm>
            <a:off x="439882" y="4132292"/>
            <a:ext cx="3225790"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Tomographic reconstruction produces </a:t>
            </a:r>
            <a:r>
              <a:rPr lang="el-GR" sz="2400" dirty="0">
                <a:latin typeface="Helvetica" panose="020B0604020202020204" pitchFamily="34" charset="0"/>
                <a:cs typeface="Helvetica" panose="020B0604020202020204" pitchFamily="34" charset="0"/>
              </a:rPr>
              <a:t>δ</a:t>
            </a:r>
            <a:r>
              <a:rPr lang="en-US" sz="2400" dirty="0">
                <a:latin typeface="Helvetica" panose="020B0604020202020204" pitchFamily="34" charset="0"/>
                <a:cs typeface="Helvetica" panose="020B0604020202020204" pitchFamily="34" charset="0"/>
              </a:rPr>
              <a:t> field. </a:t>
            </a:r>
          </a:p>
        </p:txBody>
      </p:sp>
      <p:sp>
        <p:nvSpPr>
          <p:cNvPr id="31" name="TextBox 30">
            <a:extLst>
              <a:ext uri="{FF2B5EF4-FFF2-40B4-BE49-F238E27FC236}">
                <a16:creationId xmlns:a16="http://schemas.microsoft.com/office/drawing/2014/main" id="{F084B9E7-2918-E3C1-B8A4-A174B72B2562}"/>
              </a:ext>
            </a:extLst>
          </p:cNvPr>
          <p:cNvSpPr txBox="1"/>
          <p:nvPr/>
        </p:nvSpPr>
        <p:spPr>
          <a:xfrm>
            <a:off x="3773888" y="4132292"/>
            <a:ext cx="3629801" cy="830997"/>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Density field is computed from </a:t>
            </a:r>
            <a:r>
              <a:rPr lang="el-GR" sz="2400" dirty="0">
                <a:latin typeface="Helvetica" panose="020B0604020202020204" pitchFamily="34" charset="0"/>
                <a:cs typeface="Helvetica" panose="020B0604020202020204" pitchFamily="34" charset="0"/>
              </a:rPr>
              <a:t>δ</a:t>
            </a:r>
            <a:r>
              <a:rPr lang="en-US" sz="2400" dirty="0">
                <a:latin typeface="Helvetica" panose="020B0604020202020204" pitchFamily="34" charset="0"/>
                <a:cs typeface="Helvetica" panose="020B0604020202020204" pitchFamily="34" charset="0"/>
              </a:rPr>
              <a:t>.</a:t>
            </a:r>
          </a:p>
        </p:txBody>
      </p:sp>
      <p:sp>
        <p:nvSpPr>
          <p:cNvPr id="32" name="TextBox 31">
            <a:extLst>
              <a:ext uri="{FF2B5EF4-FFF2-40B4-BE49-F238E27FC236}">
                <a16:creationId xmlns:a16="http://schemas.microsoft.com/office/drawing/2014/main" id="{5C7C6C7D-7322-9870-200D-3FDB589E45BD}"/>
              </a:ext>
            </a:extLst>
          </p:cNvPr>
          <p:cNvSpPr txBox="1"/>
          <p:nvPr/>
        </p:nvSpPr>
        <p:spPr>
          <a:xfrm>
            <a:off x="612786" y="5418990"/>
            <a:ext cx="11588609" cy="954107"/>
          </a:xfrm>
          <a:prstGeom prst="rect">
            <a:avLst/>
          </a:prstGeom>
          <a:noFill/>
        </p:spPr>
        <p:txBody>
          <a:bodyPr wrap="square" rtlCol="0">
            <a:spAutoFit/>
          </a:bodyPr>
          <a:lstStyle/>
          <a:p>
            <a:pPr marL="285750" indent="-285750">
              <a:buFont typeface="Arial" panose="020B0604020202020204" pitchFamily="34" charset="0"/>
              <a:buChar char="•"/>
            </a:pPr>
            <a:r>
              <a:rPr lang="en-US" sz="2800" dirty="0">
                <a:latin typeface="Helvetica" panose="020B0604020202020204" pitchFamily="34" charset="0"/>
                <a:cs typeface="Helvetica" panose="020B0604020202020204" pitchFamily="34" charset="0"/>
              </a:rPr>
              <a:t>Similar structures found in numerical simulation of exhaust plume of RDC</a:t>
            </a:r>
            <a:r>
              <a:rPr lang="en-US" sz="2800" baseline="-25000" dirty="0">
                <a:latin typeface="Helvetica" panose="020B0604020202020204" pitchFamily="34" charset="0"/>
                <a:cs typeface="Helvetica" panose="020B0604020202020204" pitchFamily="34" charset="0"/>
              </a:rPr>
              <a:t>.</a:t>
            </a:r>
          </a:p>
        </p:txBody>
      </p:sp>
      <p:pic>
        <p:nvPicPr>
          <p:cNvPr id="2" name="Picture 1">
            <a:extLst>
              <a:ext uri="{FF2B5EF4-FFF2-40B4-BE49-F238E27FC236}">
                <a16:creationId xmlns:a16="http://schemas.microsoft.com/office/drawing/2014/main" id="{92DB7DA5-7951-4879-8F8C-064C11FEFCA3}"/>
              </a:ext>
            </a:extLst>
          </p:cNvPr>
          <p:cNvPicPr>
            <a:picLocks noChangeAspect="1"/>
          </p:cNvPicPr>
          <p:nvPr/>
        </p:nvPicPr>
        <p:blipFill>
          <a:blip r:embed="rId4"/>
          <a:stretch>
            <a:fillRect/>
          </a:stretch>
        </p:blipFill>
        <p:spPr>
          <a:xfrm>
            <a:off x="9104666" y="1035085"/>
            <a:ext cx="2946817" cy="3018961"/>
          </a:xfrm>
          <a:prstGeom prst="rect">
            <a:avLst/>
          </a:prstGeom>
        </p:spPr>
      </p:pic>
      <p:sp>
        <p:nvSpPr>
          <p:cNvPr id="26" name="TextBox 25">
            <a:extLst>
              <a:ext uri="{FF2B5EF4-FFF2-40B4-BE49-F238E27FC236}">
                <a16:creationId xmlns:a16="http://schemas.microsoft.com/office/drawing/2014/main" id="{BA174E24-2254-49FB-9B94-8522DF6FBDB8}"/>
              </a:ext>
            </a:extLst>
          </p:cNvPr>
          <p:cNvSpPr txBox="1"/>
          <p:nvPr/>
        </p:nvSpPr>
        <p:spPr>
          <a:xfrm>
            <a:off x="9632181" y="4132292"/>
            <a:ext cx="2654407" cy="1200329"/>
          </a:xfrm>
          <a:prstGeom prst="rect">
            <a:avLst/>
          </a:prstGeom>
          <a:noFill/>
        </p:spPr>
        <p:txBody>
          <a:bodyPr wrap="square" rtlCol="0">
            <a:spAutoFit/>
          </a:bodyPr>
          <a:lstStyle/>
          <a:p>
            <a:pPr marL="285750" indent="-285750">
              <a:buFont typeface="Arial" panose="020B0604020202020204" pitchFamily="34" charset="0"/>
              <a:buChar char="•"/>
            </a:pPr>
            <a:r>
              <a:rPr lang="en-US" sz="2400" dirty="0">
                <a:latin typeface="Helvetica" panose="020B0604020202020204" pitchFamily="34" charset="0"/>
                <a:cs typeface="Helvetica" panose="020B0604020202020204" pitchFamily="34" charset="0"/>
              </a:rPr>
              <a:t>CFD density field in RDE exhaust</a:t>
            </a:r>
          </a:p>
        </p:txBody>
      </p:sp>
    </p:spTree>
    <p:extLst>
      <p:ext uri="{BB962C8B-B14F-4D97-AF65-F5344CB8AC3E}">
        <p14:creationId xmlns:p14="http://schemas.microsoft.com/office/powerpoint/2010/main" val="1407075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screenshot of a computer screen&#10;&#10;Description automatically generated">
            <a:extLst>
              <a:ext uri="{FF2B5EF4-FFF2-40B4-BE49-F238E27FC236}">
                <a16:creationId xmlns:a16="http://schemas.microsoft.com/office/drawing/2014/main" id="{53C83672-F19B-E3E8-4874-6029AC52E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3758" y="616466"/>
            <a:ext cx="5565259" cy="6044596"/>
          </a:xfrm>
          <a:prstGeom prst="rect">
            <a:avLst/>
          </a:prstGeom>
        </p:spPr>
      </p:pic>
      <p:sp>
        <p:nvSpPr>
          <p:cNvPr id="6" name="TextBox 5">
            <a:extLst>
              <a:ext uri="{FF2B5EF4-FFF2-40B4-BE49-F238E27FC236}">
                <a16:creationId xmlns:a16="http://schemas.microsoft.com/office/drawing/2014/main" id="{C13BFD03-FE8E-23BD-EA29-765AA405F38B}"/>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Density Field Reconstruction (Horizontal Slices)</a:t>
            </a:r>
          </a:p>
        </p:txBody>
      </p:sp>
      <p:sp>
        <p:nvSpPr>
          <p:cNvPr id="7" name="Slide Number Placeholder 6">
            <a:extLst>
              <a:ext uri="{FF2B5EF4-FFF2-40B4-BE49-F238E27FC236}">
                <a16:creationId xmlns:a16="http://schemas.microsoft.com/office/drawing/2014/main" id="{D402384A-3695-69F7-A99C-FC59CC3CCD4F}"/>
              </a:ext>
            </a:extLst>
          </p:cNvPr>
          <p:cNvSpPr>
            <a:spLocks noGrp="1"/>
          </p:cNvSpPr>
          <p:nvPr>
            <p:ph type="sldNum" sz="quarter" idx="12"/>
          </p:nvPr>
        </p:nvSpPr>
        <p:spPr/>
        <p:txBody>
          <a:bodyPr/>
          <a:lstStyle/>
          <a:p>
            <a:fld id="{A6364C89-10E1-4A69-A6C7-BE2F9740B5DB}" type="slidenum">
              <a:rPr lang="en-US" smtClean="0"/>
              <a:t>18</a:t>
            </a:fld>
            <a:endParaRPr lang="en-US"/>
          </a:p>
        </p:txBody>
      </p:sp>
      <p:grpSp>
        <p:nvGrpSpPr>
          <p:cNvPr id="12" name="Group 11">
            <a:extLst>
              <a:ext uri="{FF2B5EF4-FFF2-40B4-BE49-F238E27FC236}">
                <a16:creationId xmlns:a16="http://schemas.microsoft.com/office/drawing/2014/main" id="{3AFCBFB6-9C21-6641-A83D-B46808E6414E}"/>
              </a:ext>
            </a:extLst>
          </p:cNvPr>
          <p:cNvGrpSpPr/>
          <p:nvPr/>
        </p:nvGrpSpPr>
        <p:grpSpPr>
          <a:xfrm>
            <a:off x="2179252" y="3780981"/>
            <a:ext cx="2268238" cy="2716609"/>
            <a:chOff x="10397367" y="4408654"/>
            <a:chExt cx="1454401" cy="2218161"/>
          </a:xfrm>
        </p:grpSpPr>
        <p:pic>
          <p:nvPicPr>
            <p:cNvPr id="10" name="Picture 9" descr="A diagram of a fuel inlet&#10;&#10;Description automatically generated">
              <a:extLst>
                <a:ext uri="{FF2B5EF4-FFF2-40B4-BE49-F238E27FC236}">
                  <a16:creationId xmlns:a16="http://schemas.microsoft.com/office/drawing/2014/main" id="{A5BC7A96-B769-CA7F-D769-6803355DCD78}"/>
                </a:ext>
              </a:extLst>
            </p:cNvPr>
            <p:cNvPicPr>
              <a:picLocks noChangeAspect="1"/>
            </p:cNvPicPr>
            <p:nvPr/>
          </p:nvPicPr>
          <p:blipFill rotWithShape="1">
            <a:blip r:embed="rId4"/>
            <a:srcRect l="19909" r="25286"/>
            <a:stretch/>
          </p:blipFill>
          <p:spPr>
            <a:xfrm>
              <a:off x="10397367" y="4408654"/>
              <a:ext cx="1454401" cy="2218161"/>
            </a:xfrm>
            <a:prstGeom prst="rect">
              <a:avLst/>
            </a:prstGeom>
          </p:spPr>
        </p:pic>
        <p:sp>
          <p:nvSpPr>
            <p:cNvPr id="11" name="Rectangle 10">
              <a:extLst>
                <a:ext uri="{FF2B5EF4-FFF2-40B4-BE49-F238E27FC236}">
                  <a16:creationId xmlns:a16="http://schemas.microsoft.com/office/drawing/2014/main" id="{42D24E46-DBCD-EBBB-3909-2516BD5874A8}"/>
                </a:ext>
              </a:extLst>
            </p:cNvPr>
            <p:cNvSpPr/>
            <p:nvPr/>
          </p:nvSpPr>
          <p:spPr bwMode="auto">
            <a:xfrm>
              <a:off x="10721370" y="5201639"/>
              <a:ext cx="787044" cy="180001"/>
            </a:xfrm>
            <a:prstGeom prst="rect">
              <a:avLst/>
            </a:prstGeom>
            <a:pattFill prst="dashHorz">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grpSp>
      <p:sp>
        <p:nvSpPr>
          <p:cNvPr id="13" name="TextBox 12">
            <a:extLst>
              <a:ext uri="{FF2B5EF4-FFF2-40B4-BE49-F238E27FC236}">
                <a16:creationId xmlns:a16="http://schemas.microsoft.com/office/drawing/2014/main" id="{DA259B7D-E826-4EAF-8EE4-832691766424}"/>
              </a:ext>
            </a:extLst>
          </p:cNvPr>
          <p:cNvSpPr txBox="1"/>
          <p:nvPr/>
        </p:nvSpPr>
        <p:spPr>
          <a:xfrm>
            <a:off x="257613" y="1166749"/>
            <a:ext cx="6056145" cy="3023905"/>
          </a:xfrm>
          <a:prstGeom prst="rect">
            <a:avLst/>
          </a:prstGeom>
          <a:noFill/>
        </p:spPr>
        <p:txBody>
          <a:bodyPr wrap="square">
            <a:spAutoFit/>
          </a:bodyPr>
          <a:lstStyle/>
          <a:p>
            <a:pPr marL="342900" indent="-342900">
              <a:spcBef>
                <a:spcPts val="900"/>
              </a:spcBef>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Series of equally spaced horizontal slices.</a:t>
            </a:r>
          </a:p>
          <a:p>
            <a:pPr marL="342900" indent="-342900">
              <a:spcBef>
                <a:spcPts val="900"/>
              </a:spcBef>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a:p>
            <a:pPr marL="342900" indent="-342900">
              <a:spcBef>
                <a:spcPts val="900"/>
              </a:spcBef>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Trends indicate the oblique shock moving counterclockwise.</a:t>
            </a:r>
          </a:p>
          <a:p>
            <a:pPr marL="342900" indent="-342900">
              <a:spcBef>
                <a:spcPts val="900"/>
              </a:spcBef>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p:txBody>
      </p:sp>
    </p:spTree>
    <p:extLst>
      <p:ext uri="{BB962C8B-B14F-4D97-AF65-F5344CB8AC3E}">
        <p14:creationId xmlns:p14="http://schemas.microsoft.com/office/powerpoint/2010/main" val="4285205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images of a number of objects&#10;&#10;Description automatically generated with medium confidence">
            <a:extLst>
              <a:ext uri="{FF2B5EF4-FFF2-40B4-BE49-F238E27FC236}">
                <a16:creationId xmlns:a16="http://schemas.microsoft.com/office/drawing/2014/main" id="{423F9CE3-2EBE-152B-252C-7A24979996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859" y="676675"/>
            <a:ext cx="6658559" cy="5885468"/>
          </a:xfrm>
          <a:prstGeom prst="rect">
            <a:avLst/>
          </a:prstGeom>
        </p:spPr>
      </p:pic>
      <p:sp>
        <p:nvSpPr>
          <p:cNvPr id="6" name="TextBox 5">
            <a:extLst>
              <a:ext uri="{FF2B5EF4-FFF2-40B4-BE49-F238E27FC236}">
                <a16:creationId xmlns:a16="http://schemas.microsoft.com/office/drawing/2014/main" id="{FB21477A-ACFC-5B55-D6A7-9BFEF6E492E9}"/>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Density Field Reconstruction (Axial Slices)</a:t>
            </a:r>
          </a:p>
        </p:txBody>
      </p:sp>
      <p:sp>
        <p:nvSpPr>
          <p:cNvPr id="7" name="Slide Number Placeholder 6">
            <a:extLst>
              <a:ext uri="{FF2B5EF4-FFF2-40B4-BE49-F238E27FC236}">
                <a16:creationId xmlns:a16="http://schemas.microsoft.com/office/drawing/2014/main" id="{D4EA9FC1-2C97-34FD-D1BC-9156DA33BB4E}"/>
              </a:ext>
            </a:extLst>
          </p:cNvPr>
          <p:cNvSpPr>
            <a:spLocks noGrp="1"/>
          </p:cNvSpPr>
          <p:nvPr>
            <p:ph type="sldNum" sz="quarter" idx="12"/>
          </p:nvPr>
        </p:nvSpPr>
        <p:spPr/>
        <p:txBody>
          <a:bodyPr/>
          <a:lstStyle/>
          <a:p>
            <a:fld id="{A6364C89-10E1-4A69-A6C7-BE2F9740B5DB}" type="slidenum">
              <a:rPr lang="en-US" smtClean="0"/>
              <a:t>19</a:t>
            </a:fld>
            <a:endParaRPr lang="en-US"/>
          </a:p>
        </p:txBody>
      </p:sp>
      <p:sp>
        <p:nvSpPr>
          <p:cNvPr id="11" name="TextBox 10">
            <a:extLst>
              <a:ext uri="{FF2B5EF4-FFF2-40B4-BE49-F238E27FC236}">
                <a16:creationId xmlns:a16="http://schemas.microsoft.com/office/drawing/2014/main" id="{6E394A2D-4086-4DD9-84B4-8ADCC28E1B82}"/>
              </a:ext>
            </a:extLst>
          </p:cNvPr>
          <p:cNvSpPr txBox="1"/>
          <p:nvPr/>
        </p:nvSpPr>
        <p:spPr>
          <a:xfrm>
            <a:off x="128406" y="818882"/>
            <a:ext cx="5463737" cy="4001095"/>
          </a:xfrm>
          <a:prstGeom prst="rect">
            <a:avLst/>
          </a:prstGeom>
          <a:noFill/>
        </p:spPr>
        <p:txBody>
          <a:bodyPr wrap="square">
            <a:spAutoFit/>
          </a:bodyPr>
          <a:lstStyle/>
          <a:p>
            <a:pPr marL="342900" indent="-342900">
              <a:spcBef>
                <a:spcPts val="900"/>
              </a:spcBef>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Horizontal slices are stacked to give a 3D density field</a:t>
            </a:r>
          </a:p>
          <a:p>
            <a:pPr marL="342900" indent="-342900">
              <a:spcBef>
                <a:spcPts val="900"/>
              </a:spcBef>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a:p>
            <a:pPr marL="342900" indent="-342900">
              <a:spcBef>
                <a:spcPts val="900"/>
              </a:spcBef>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High-density region moves left and reenters from the right, showing radial expansion.</a:t>
            </a:r>
          </a:p>
          <a:p>
            <a:pPr marL="342900" indent="-342900">
              <a:spcBef>
                <a:spcPts val="900"/>
              </a:spcBef>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a:p>
            <a:pPr marL="342900" indent="-342900">
              <a:spcBef>
                <a:spcPts val="900"/>
              </a:spcBef>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p:txBody>
      </p:sp>
      <p:grpSp>
        <p:nvGrpSpPr>
          <p:cNvPr id="2" name="Group 1">
            <a:extLst>
              <a:ext uri="{FF2B5EF4-FFF2-40B4-BE49-F238E27FC236}">
                <a16:creationId xmlns:a16="http://schemas.microsoft.com/office/drawing/2014/main" id="{1C532C0F-FF21-E116-20E3-00BCA0F57A85}"/>
              </a:ext>
            </a:extLst>
          </p:cNvPr>
          <p:cNvGrpSpPr/>
          <p:nvPr/>
        </p:nvGrpSpPr>
        <p:grpSpPr>
          <a:xfrm>
            <a:off x="2179252" y="3780981"/>
            <a:ext cx="2268238" cy="2716609"/>
            <a:chOff x="10397367" y="4408654"/>
            <a:chExt cx="1454401" cy="2218161"/>
          </a:xfrm>
        </p:grpSpPr>
        <p:pic>
          <p:nvPicPr>
            <p:cNvPr id="4" name="Picture 3" descr="A diagram of a fuel inlet&#10;&#10;Description automatically generated">
              <a:extLst>
                <a:ext uri="{FF2B5EF4-FFF2-40B4-BE49-F238E27FC236}">
                  <a16:creationId xmlns:a16="http://schemas.microsoft.com/office/drawing/2014/main" id="{8F90697A-1D2C-38F4-AD77-0FFDFAFF7F03}"/>
                </a:ext>
              </a:extLst>
            </p:cNvPr>
            <p:cNvPicPr>
              <a:picLocks noChangeAspect="1"/>
            </p:cNvPicPr>
            <p:nvPr/>
          </p:nvPicPr>
          <p:blipFill rotWithShape="1">
            <a:blip r:embed="rId4"/>
            <a:srcRect l="19909" r="25286"/>
            <a:stretch/>
          </p:blipFill>
          <p:spPr>
            <a:xfrm>
              <a:off x="10397367" y="4408654"/>
              <a:ext cx="1454401" cy="2218161"/>
            </a:xfrm>
            <a:prstGeom prst="rect">
              <a:avLst/>
            </a:prstGeom>
          </p:spPr>
        </p:pic>
        <p:sp>
          <p:nvSpPr>
            <p:cNvPr id="12" name="Rectangle 11">
              <a:extLst>
                <a:ext uri="{FF2B5EF4-FFF2-40B4-BE49-F238E27FC236}">
                  <a16:creationId xmlns:a16="http://schemas.microsoft.com/office/drawing/2014/main" id="{F383771C-D13D-14E4-4147-8139CC1EE9A5}"/>
                </a:ext>
              </a:extLst>
            </p:cNvPr>
            <p:cNvSpPr/>
            <p:nvPr/>
          </p:nvSpPr>
          <p:spPr bwMode="auto">
            <a:xfrm>
              <a:off x="10721370" y="5201639"/>
              <a:ext cx="787044" cy="180001"/>
            </a:xfrm>
            <a:prstGeom prst="rect">
              <a:avLst/>
            </a:prstGeom>
            <a:pattFill prst="dashHorz">
              <a:fgClr>
                <a:srgbClr val="FF0000"/>
              </a:fgClr>
              <a:bgClr>
                <a:schemeClr val="bg1"/>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pitchFamily="80" charset="-128"/>
              </a:endParaRPr>
            </a:p>
          </p:txBody>
        </p:sp>
      </p:grpSp>
    </p:spTree>
    <p:extLst>
      <p:ext uri="{BB962C8B-B14F-4D97-AF65-F5344CB8AC3E}">
        <p14:creationId xmlns:p14="http://schemas.microsoft.com/office/powerpoint/2010/main" val="9441114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3B86CA0-6C85-8F0A-F3E9-D55E94E4B801}"/>
              </a:ext>
            </a:extLst>
          </p:cNvPr>
          <p:cNvSpPr txBox="1"/>
          <p:nvPr/>
        </p:nvSpPr>
        <p:spPr>
          <a:xfrm>
            <a:off x="312983" y="154801"/>
            <a:ext cx="9641090" cy="584775"/>
          </a:xfrm>
          <a:prstGeom prst="rect">
            <a:avLst/>
          </a:prstGeom>
          <a:noFill/>
        </p:spPr>
        <p:txBody>
          <a:bodyPr wrap="square" rtlCol="0">
            <a:spAutoFit/>
          </a:bodyPr>
          <a:lstStyle/>
          <a:p>
            <a:r>
              <a:rPr lang="en-US" sz="3200" b="1" dirty="0">
                <a:latin typeface="Helvetica" panose="020B0604020202020204" pitchFamily="34" charset="0"/>
                <a:cs typeface="Helvetica" panose="020B0604020202020204" pitchFamily="34" charset="0"/>
              </a:rPr>
              <a:t>Rotating Detonation Combustors</a:t>
            </a:r>
          </a:p>
        </p:txBody>
      </p:sp>
      <p:sp>
        <p:nvSpPr>
          <p:cNvPr id="9" name="Slide Number Placeholder 8">
            <a:extLst>
              <a:ext uri="{FF2B5EF4-FFF2-40B4-BE49-F238E27FC236}">
                <a16:creationId xmlns:a16="http://schemas.microsoft.com/office/drawing/2014/main" id="{4234E37C-5668-7FF1-53CD-FE81CD38ED21}"/>
              </a:ext>
            </a:extLst>
          </p:cNvPr>
          <p:cNvSpPr>
            <a:spLocks noGrp="1"/>
          </p:cNvSpPr>
          <p:nvPr>
            <p:ph type="sldNum" sz="quarter" idx="12"/>
          </p:nvPr>
        </p:nvSpPr>
        <p:spPr/>
        <p:txBody>
          <a:bodyPr/>
          <a:lstStyle/>
          <a:p>
            <a:fld id="{A6364C89-10E1-4A69-A6C7-BE2F9740B5DB}" type="slidenum">
              <a:rPr lang="en-US" smtClean="0"/>
              <a:t>2</a:t>
            </a:fld>
            <a:endParaRPr lang="en-US" dirty="0"/>
          </a:p>
        </p:txBody>
      </p:sp>
      <p:sp>
        <p:nvSpPr>
          <p:cNvPr id="11" name="TextBox 10">
            <a:extLst>
              <a:ext uri="{FF2B5EF4-FFF2-40B4-BE49-F238E27FC236}">
                <a16:creationId xmlns:a16="http://schemas.microsoft.com/office/drawing/2014/main" id="{D424495A-1AB5-F7C3-6619-8B35C4E94E64}"/>
              </a:ext>
            </a:extLst>
          </p:cNvPr>
          <p:cNvSpPr txBox="1"/>
          <p:nvPr/>
        </p:nvSpPr>
        <p:spPr>
          <a:xfrm>
            <a:off x="263861" y="1237049"/>
            <a:ext cx="6097554" cy="5524589"/>
          </a:xfrm>
          <a:prstGeom prst="rect">
            <a:avLst/>
          </a:prstGeom>
          <a:noFill/>
        </p:spPr>
        <p:txBody>
          <a:bodyPr wrap="square">
            <a:spAutoFit/>
          </a:bodyPr>
          <a:lstStyle/>
          <a:p>
            <a:pPr marL="342900" indent="-342900">
              <a:spcBef>
                <a:spcPts val="900"/>
              </a:spcBef>
              <a:buClr>
                <a:schemeClr val="tx1"/>
              </a:buClr>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Flame front moving at supersonic speeds.</a:t>
            </a:r>
          </a:p>
          <a:p>
            <a:pPr marL="342900" indent="-342900">
              <a:spcBef>
                <a:spcPts val="900"/>
              </a:spcBef>
              <a:buClr>
                <a:schemeClr val="tx1"/>
              </a:buClr>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a:p>
            <a:pPr marL="342900" indent="-342900">
              <a:spcBef>
                <a:spcPts val="900"/>
              </a:spcBef>
              <a:buClr>
                <a:schemeClr val="tx1"/>
              </a:buClr>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Pressure gain during the combustion process</a:t>
            </a:r>
          </a:p>
          <a:p>
            <a:pPr marL="342900" indent="-342900">
              <a:spcBef>
                <a:spcPts val="900"/>
              </a:spcBef>
              <a:buClr>
                <a:schemeClr val="tx1"/>
              </a:buClr>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a:p>
            <a:pPr marL="342900" indent="-342900">
              <a:spcBef>
                <a:spcPts val="900"/>
              </a:spcBef>
              <a:buClr>
                <a:schemeClr val="tx1"/>
              </a:buClr>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Potential for </a:t>
            </a:r>
            <a:r>
              <a:rPr lang="en-US" altLang="en-US" sz="2800" b="1" dirty="0">
                <a:latin typeface="Helvetica" panose="020B0604020202020204" pitchFamily="34" charset="0"/>
                <a:cs typeface="Helvetica" panose="020B0604020202020204" pitchFamily="34" charset="0"/>
              </a:rPr>
              <a:t>RDC-Turbine</a:t>
            </a:r>
            <a:r>
              <a:rPr lang="en-US" altLang="en-US" sz="2800" dirty="0">
                <a:latin typeface="Helvetica" panose="020B0604020202020204" pitchFamily="34" charset="0"/>
                <a:cs typeface="Helvetica" panose="020B0604020202020204" pitchFamily="34" charset="0"/>
              </a:rPr>
              <a:t> integration with increased thermal efficiency</a:t>
            </a:r>
          </a:p>
          <a:p>
            <a:pPr marL="342900" indent="-342900">
              <a:spcBef>
                <a:spcPts val="900"/>
              </a:spcBef>
              <a:buClr>
                <a:schemeClr val="tx1"/>
              </a:buClr>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a:p>
            <a:pPr marL="342900" indent="-342900">
              <a:spcBef>
                <a:spcPts val="900"/>
              </a:spcBef>
              <a:buClr>
                <a:schemeClr val="tx1"/>
              </a:buClr>
              <a:buFont typeface="Arial" panose="020B0604020202020204" pitchFamily="34" charset="0"/>
              <a:buChar char="•"/>
            </a:pPr>
            <a:endParaRPr lang="en-US" altLang="en-US" sz="2800" dirty="0">
              <a:latin typeface="Helvetica" panose="020B0604020202020204" pitchFamily="34" charset="0"/>
              <a:cs typeface="Helvetica" panose="020B0604020202020204" pitchFamily="34" charset="0"/>
            </a:endParaRPr>
          </a:p>
        </p:txBody>
      </p:sp>
      <p:pic>
        <p:nvPicPr>
          <p:cNvPr id="10" name="Screen Recording 6">
            <a:hlinkClick r:id="" action="ppaction://media"/>
            <a:extLst>
              <a:ext uri="{FF2B5EF4-FFF2-40B4-BE49-F238E27FC236}">
                <a16:creationId xmlns:a16="http://schemas.microsoft.com/office/drawing/2014/main" id="{160BA9F6-E4A0-49DA-9106-D95A76CB9C94}"/>
              </a:ext>
            </a:extLst>
          </p:cNvPr>
          <p:cNvPicPr>
            <a:picLocks noChangeAspect="1"/>
          </p:cNvPicPr>
          <p:nvPr>
            <a:videoFile r:link="rId1"/>
            <p:extLst>
              <p:ext uri="{DAA4B4D4-6D71-4841-9C94-3DE7FCFB9230}">
                <p14:media xmlns:p14="http://schemas.microsoft.com/office/powerpoint/2010/main" r:embed="rId2">
                  <p14:trim st="8061" end="7836.6"/>
                </p14:media>
              </p:ext>
            </p:extLst>
          </p:nvPr>
        </p:nvPicPr>
        <p:blipFill>
          <a:blip r:embed="rId5"/>
          <a:stretch>
            <a:fillRect/>
          </a:stretch>
        </p:blipFill>
        <p:spPr>
          <a:xfrm>
            <a:off x="6475829" y="676675"/>
            <a:ext cx="4803570" cy="2437811"/>
          </a:xfrm>
          <a:prstGeom prst="rect">
            <a:avLst/>
          </a:prstGeom>
        </p:spPr>
      </p:pic>
      <p:grpSp>
        <p:nvGrpSpPr>
          <p:cNvPr id="4" name="Group 3">
            <a:extLst>
              <a:ext uri="{FF2B5EF4-FFF2-40B4-BE49-F238E27FC236}">
                <a16:creationId xmlns:a16="http://schemas.microsoft.com/office/drawing/2014/main" id="{C5B83B00-6160-F172-09F5-9C3289908AF7}"/>
              </a:ext>
            </a:extLst>
          </p:cNvPr>
          <p:cNvGrpSpPr/>
          <p:nvPr/>
        </p:nvGrpSpPr>
        <p:grpSpPr>
          <a:xfrm>
            <a:off x="6211614" y="3288303"/>
            <a:ext cx="5486400" cy="3280663"/>
            <a:chOff x="6211614" y="3288303"/>
            <a:chExt cx="5486400" cy="3280663"/>
          </a:xfrm>
        </p:grpSpPr>
        <p:pic>
          <p:nvPicPr>
            <p:cNvPr id="3" name="Picture 2">
              <a:extLst>
                <a:ext uri="{FF2B5EF4-FFF2-40B4-BE49-F238E27FC236}">
                  <a16:creationId xmlns:a16="http://schemas.microsoft.com/office/drawing/2014/main" id="{C1358E6E-9BB7-8738-5690-6A005C11E1EA}"/>
                </a:ext>
              </a:extLst>
            </p:cNvPr>
            <p:cNvPicPr>
              <a:picLocks noChangeAspect="1"/>
            </p:cNvPicPr>
            <p:nvPr/>
          </p:nvPicPr>
          <p:blipFill rotWithShape="1">
            <a:blip r:embed="rId6"/>
            <a:srcRect l="39949" b="25801"/>
            <a:stretch/>
          </p:blipFill>
          <p:spPr>
            <a:xfrm>
              <a:off x="6211614" y="3288303"/>
              <a:ext cx="5486400" cy="3280663"/>
            </a:xfrm>
            <a:prstGeom prst="rect">
              <a:avLst/>
            </a:prstGeom>
          </p:spPr>
        </p:pic>
        <p:sp>
          <p:nvSpPr>
            <p:cNvPr id="2" name="Rectangle 1">
              <a:extLst>
                <a:ext uri="{FF2B5EF4-FFF2-40B4-BE49-F238E27FC236}">
                  <a16:creationId xmlns:a16="http://schemas.microsoft.com/office/drawing/2014/main" id="{01EE45BB-62B9-7E20-7CB9-702755FA8462}"/>
                </a:ext>
              </a:extLst>
            </p:cNvPr>
            <p:cNvSpPr/>
            <p:nvPr/>
          </p:nvSpPr>
          <p:spPr>
            <a:xfrm>
              <a:off x="6211614" y="4487917"/>
              <a:ext cx="493986" cy="18202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93773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7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AD759D9-9080-448D-8BF0-1268453FEEBC}"/>
              </a:ext>
            </a:extLst>
          </p:cNvPr>
          <p:cNvSpPr>
            <a:spLocks noChangeAspect="1"/>
          </p:cNvSpPr>
          <p:nvPr/>
        </p:nvSpPr>
        <p:spPr>
          <a:xfrm>
            <a:off x="54321" y="42112"/>
            <a:ext cx="12076719" cy="6776518"/>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Content Placeholder 2">
            <a:extLst>
              <a:ext uri="{FF2B5EF4-FFF2-40B4-BE49-F238E27FC236}">
                <a16:creationId xmlns:a16="http://schemas.microsoft.com/office/drawing/2014/main" id="{2EAAD7B4-89D0-4CA7-89E9-B54D0DEF579E}"/>
              </a:ext>
            </a:extLst>
          </p:cNvPr>
          <p:cNvSpPr txBox="1">
            <a:spLocks/>
          </p:cNvSpPr>
          <p:nvPr/>
        </p:nvSpPr>
        <p:spPr>
          <a:xfrm>
            <a:off x="6540137" y="1149531"/>
            <a:ext cx="4813663" cy="53433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latin typeface="Tw Cen MT" panose="020B0602020104020603" pitchFamily="34" charset="0"/>
            </a:endParaRPr>
          </a:p>
        </p:txBody>
      </p:sp>
      <p:sp>
        <p:nvSpPr>
          <p:cNvPr id="2" name="TextBox 1">
            <a:extLst>
              <a:ext uri="{FF2B5EF4-FFF2-40B4-BE49-F238E27FC236}">
                <a16:creationId xmlns:a16="http://schemas.microsoft.com/office/drawing/2014/main" id="{2C8D5943-9B8D-FC55-CC36-0387BE2E0B03}"/>
              </a:ext>
            </a:extLst>
          </p:cNvPr>
          <p:cNvSpPr txBox="1"/>
          <p:nvPr/>
        </p:nvSpPr>
        <p:spPr>
          <a:xfrm>
            <a:off x="176897" y="164537"/>
            <a:ext cx="7066127"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Numerical Validation</a:t>
            </a:r>
          </a:p>
        </p:txBody>
      </p:sp>
      <p:grpSp>
        <p:nvGrpSpPr>
          <p:cNvPr id="9" name="Group 8">
            <a:extLst>
              <a:ext uri="{FF2B5EF4-FFF2-40B4-BE49-F238E27FC236}">
                <a16:creationId xmlns:a16="http://schemas.microsoft.com/office/drawing/2014/main" id="{70D0B0B8-8DF1-0047-2815-671AF1AD1523}"/>
              </a:ext>
            </a:extLst>
          </p:cNvPr>
          <p:cNvGrpSpPr>
            <a:grpSpLocks noChangeAspect="1"/>
          </p:cNvGrpSpPr>
          <p:nvPr/>
        </p:nvGrpSpPr>
        <p:grpSpPr>
          <a:xfrm>
            <a:off x="315494" y="2506819"/>
            <a:ext cx="7068344" cy="3986055"/>
            <a:chOff x="-561206" y="1078149"/>
            <a:chExt cx="5963470" cy="3362983"/>
          </a:xfrm>
        </p:grpSpPr>
        <p:pic>
          <p:nvPicPr>
            <p:cNvPr id="6" name="Picture 5">
              <a:extLst>
                <a:ext uri="{FF2B5EF4-FFF2-40B4-BE49-F238E27FC236}">
                  <a16:creationId xmlns:a16="http://schemas.microsoft.com/office/drawing/2014/main" id="{94D9CCCD-F470-4CE0-8E2A-26CD0D4A2AFA}"/>
                </a:ext>
              </a:extLst>
            </p:cNvPr>
            <p:cNvPicPr>
              <a:picLocks noChangeAspect="1"/>
            </p:cNvPicPr>
            <p:nvPr/>
          </p:nvPicPr>
          <p:blipFill rotWithShape="1">
            <a:blip r:embed="rId3"/>
            <a:srcRect l="10930" r="13379"/>
            <a:stretch/>
          </p:blipFill>
          <p:spPr>
            <a:xfrm>
              <a:off x="2412359" y="1149292"/>
              <a:ext cx="2989905" cy="3291840"/>
            </a:xfrm>
            <a:prstGeom prst="rect">
              <a:avLst/>
            </a:prstGeom>
          </p:spPr>
        </p:pic>
        <p:pic>
          <p:nvPicPr>
            <p:cNvPr id="8" name="Picture 7">
              <a:extLst>
                <a:ext uri="{FF2B5EF4-FFF2-40B4-BE49-F238E27FC236}">
                  <a16:creationId xmlns:a16="http://schemas.microsoft.com/office/drawing/2014/main" id="{431CDF26-C425-43CD-B826-00A96C3A0C5C}"/>
                </a:ext>
              </a:extLst>
            </p:cNvPr>
            <p:cNvPicPr>
              <a:picLocks noChangeAspect="1"/>
            </p:cNvPicPr>
            <p:nvPr/>
          </p:nvPicPr>
          <p:blipFill rotWithShape="1">
            <a:blip r:embed="rId4"/>
            <a:srcRect l="9394" r="14916"/>
            <a:stretch/>
          </p:blipFill>
          <p:spPr>
            <a:xfrm>
              <a:off x="-561206" y="1149292"/>
              <a:ext cx="2989905" cy="3291840"/>
            </a:xfrm>
            <a:prstGeom prst="rect">
              <a:avLst/>
            </a:prstGeom>
          </p:spPr>
        </p:pic>
        <p:sp>
          <p:nvSpPr>
            <p:cNvPr id="16" name="TextBox 15">
              <a:extLst>
                <a:ext uri="{FF2B5EF4-FFF2-40B4-BE49-F238E27FC236}">
                  <a16:creationId xmlns:a16="http://schemas.microsoft.com/office/drawing/2014/main" id="{D125CC58-8237-4285-939A-40A88475E351}"/>
                </a:ext>
              </a:extLst>
            </p:cNvPr>
            <p:cNvSpPr txBox="1"/>
            <p:nvPr/>
          </p:nvSpPr>
          <p:spPr>
            <a:xfrm>
              <a:off x="-38078" y="1078149"/>
              <a:ext cx="2265489" cy="369332"/>
            </a:xfrm>
            <a:prstGeom prst="rect">
              <a:avLst/>
            </a:prstGeom>
            <a:noFill/>
          </p:spPr>
          <p:txBody>
            <a:bodyPr wrap="square">
              <a:spAutoFit/>
            </a:bodyPr>
            <a:lstStyle/>
            <a:p>
              <a:r>
                <a:rPr lang="en-US" dirty="0">
                  <a:latin typeface="Helvetica" panose="020B0604020202020204" pitchFamily="34" charset="0"/>
                  <a:cs typeface="Helvetica" panose="020B0604020202020204" pitchFamily="34" charset="0"/>
                </a:rPr>
                <a:t>RECONSTRUCTED</a:t>
              </a:r>
              <a:endParaRPr lang="en-US" dirty="0"/>
            </a:p>
          </p:txBody>
        </p:sp>
        <p:sp>
          <p:nvSpPr>
            <p:cNvPr id="18" name="TextBox 17">
              <a:extLst>
                <a:ext uri="{FF2B5EF4-FFF2-40B4-BE49-F238E27FC236}">
                  <a16:creationId xmlns:a16="http://schemas.microsoft.com/office/drawing/2014/main" id="{903F1B57-673E-4BE4-AF67-274EE57894CB}"/>
                </a:ext>
              </a:extLst>
            </p:cNvPr>
            <p:cNvSpPr txBox="1"/>
            <p:nvPr/>
          </p:nvSpPr>
          <p:spPr>
            <a:xfrm>
              <a:off x="3002021" y="1087051"/>
              <a:ext cx="2070076" cy="369332"/>
            </a:xfrm>
            <a:prstGeom prst="rect">
              <a:avLst/>
            </a:prstGeom>
            <a:noFill/>
          </p:spPr>
          <p:txBody>
            <a:bodyPr wrap="square">
              <a:spAutoFit/>
            </a:bodyPr>
            <a:lstStyle/>
            <a:p>
              <a:r>
                <a:rPr lang="en-US" dirty="0">
                  <a:latin typeface="Helvetica" panose="020B0604020202020204" pitchFamily="34" charset="0"/>
                  <a:cs typeface="Helvetica" panose="020B0604020202020204" pitchFamily="34" charset="0"/>
                </a:rPr>
                <a:t>ORIGINAL - CFD</a:t>
              </a:r>
              <a:endParaRPr lang="en-US" dirty="0"/>
            </a:p>
          </p:txBody>
        </p:sp>
      </p:grpSp>
      <p:pic>
        <p:nvPicPr>
          <p:cNvPr id="26" name="Picture 25">
            <a:extLst>
              <a:ext uri="{FF2B5EF4-FFF2-40B4-BE49-F238E27FC236}">
                <a16:creationId xmlns:a16="http://schemas.microsoft.com/office/drawing/2014/main" id="{0B960E69-1212-4C44-BCC9-F0D7F3DC28F0}"/>
              </a:ext>
            </a:extLst>
          </p:cNvPr>
          <p:cNvPicPr>
            <a:picLocks noChangeAspect="1"/>
          </p:cNvPicPr>
          <p:nvPr/>
        </p:nvPicPr>
        <p:blipFill>
          <a:blip r:embed="rId5"/>
          <a:stretch>
            <a:fillRect/>
          </a:stretch>
        </p:blipFill>
        <p:spPr>
          <a:xfrm>
            <a:off x="7725681" y="2942683"/>
            <a:ext cx="4260227" cy="3550191"/>
          </a:xfrm>
          <a:prstGeom prst="rect">
            <a:avLst/>
          </a:prstGeom>
        </p:spPr>
      </p:pic>
      <p:cxnSp>
        <p:nvCxnSpPr>
          <p:cNvPr id="7" name="Straight Connector 6">
            <a:extLst>
              <a:ext uri="{FF2B5EF4-FFF2-40B4-BE49-F238E27FC236}">
                <a16:creationId xmlns:a16="http://schemas.microsoft.com/office/drawing/2014/main" id="{ED086AB0-6BBA-7186-11E7-8F163185AA9E}"/>
              </a:ext>
            </a:extLst>
          </p:cNvPr>
          <p:cNvCxnSpPr>
            <a:cxnSpLocks/>
          </p:cNvCxnSpPr>
          <p:nvPr/>
        </p:nvCxnSpPr>
        <p:spPr>
          <a:xfrm>
            <a:off x="925605" y="4687961"/>
            <a:ext cx="27744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B72658B-27F3-A8DB-176A-D5F652277D00}"/>
              </a:ext>
            </a:extLst>
          </p:cNvPr>
          <p:cNvCxnSpPr>
            <a:cxnSpLocks/>
          </p:cNvCxnSpPr>
          <p:nvPr/>
        </p:nvCxnSpPr>
        <p:spPr>
          <a:xfrm>
            <a:off x="4328091" y="4691276"/>
            <a:ext cx="27744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06D55CB-9013-5A0C-CE21-94292BF348C4}"/>
              </a:ext>
            </a:extLst>
          </p:cNvPr>
          <p:cNvSpPr txBox="1"/>
          <p:nvPr/>
        </p:nvSpPr>
        <p:spPr>
          <a:xfrm>
            <a:off x="176897" y="933154"/>
            <a:ext cx="10174357" cy="1615827"/>
          </a:xfrm>
          <a:prstGeom prst="rect">
            <a:avLst/>
          </a:prstGeom>
          <a:noFill/>
        </p:spPr>
        <p:txBody>
          <a:bodyPr wrap="square">
            <a:spAutoFit/>
          </a:bodyPr>
          <a:lstStyle/>
          <a:p>
            <a:pPr marL="800100" lvl="1" indent="-342900">
              <a:spcBef>
                <a:spcPts val="900"/>
              </a:spcBef>
              <a:buClr>
                <a:srgbClr val="1B3D6C"/>
              </a:buClr>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Reconstruction using 50 views.</a:t>
            </a:r>
          </a:p>
          <a:p>
            <a:pPr marL="800100" lvl="1" indent="-342900">
              <a:spcBef>
                <a:spcPts val="900"/>
              </a:spcBef>
              <a:buClr>
                <a:srgbClr val="1B3D6C"/>
              </a:buClr>
              <a:buFont typeface="Arial" panose="020B0604020202020204" pitchFamily="34" charset="0"/>
              <a:buChar char="•"/>
            </a:pPr>
            <a:r>
              <a:rPr lang="en-US" sz="2800" dirty="0">
                <a:latin typeface="Helvetica" panose="020B0604020202020204" pitchFamily="34" charset="0"/>
                <a:cs typeface="Helvetica" panose="020B0604020202020204" pitchFamily="34" charset="0"/>
              </a:rPr>
              <a:t>Relative error of the order of 0.1% for most regions.</a:t>
            </a:r>
          </a:p>
          <a:p>
            <a:pPr lvl="1">
              <a:spcBef>
                <a:spcPts val="900"/>
              </a:spcBef>
              <a:buClr>
                <a:srgbClr val="1B3D6C"/>
              </a:buClr>
            </a:pPr>
            <a:endParaRPr lang="en-US" sz="2800" dirty="0">
              <a:latin typeface="Helvetica" panose="020B0604020202020204" pitchFamily="34" charset="0"/>
              <a:cs typeface="Helvetica" panose="020B0604020202020204" pitchFamily="34" charset="0"/>
            </a:endParaRPr>
          </a:p>
        </p:txBody>
      </p:sp>
      <p:sp>
        <p:nvSpPr>
          <p:cNvPr id="20" name="TextBox 19">
            <a:extLst>
              <a:ext uri="{FF2B5EF4-FFF2-40B4-BE49-F238E27FC236}">
                <a16:creationId xmlns:a16="http://schemas.microsoft.com/office/drawing/2014/main" id="{0A618F03-CAB4-6D34-3EF0-155F94DB980E}"/>
              </a:ext>
            </a:extLst>
          </p:cNvPr>
          <p:cNvSpPr txBox="1"/>
          <p:nvPr/>
        </p:nvSpPr>
        <p:spPr>
          <a:xfrm>
            <a:off x="9603575" y="2534525"/>
            <a:ext cx="747679" cy="461665"/>
          </a:xfrm>
          <a:prstGeom prst="rect">
            <a:avLst/>
          </a:prstGeom>
          <a:noFill/>
        </p:spPr>
        <p:txBody>
          <a:bodyPr wrap="square">
            <a:spAutoFit/>
          </a:bodyPr>
          <a:lstStyle/>
          <a:p>
            <a:r>
              <a:rPr lang="en-US" sz="2400" dirty="0">
                <a:latin typeface="Helvetica" panose="020B0604020202020204" pitchFamily="34" charset="0"/>
                <a:cs typeface="Helvetica" panose="020B0604020202020204" pitchFamily="34" charset="0"/>
              </a:rPr>
              <a:t>A-A’</a:t>
            </a:r>
            <a:endParaRPr lang="en-US" sz="2400" dirty="0"/>
          </a:p>
        </p:txBody>
      </p:sp>
      <p:sp>
        <p:nvSpPr>
          <p:cNvPr id="22" name="TextBox 21">
            <a:extLst>
              <a:ext uri="{FF2B5EF4-FFF2-40B4-BE49-F238E27FC236}">
                <a16:creationId xmlns:a16="http://schemas.microsoft.com/office/drawing/2014/main" id="{5F978B04-4C97-D14C-20E7-08C47C49F646}"/>
              </a:ext>
            </a:extLst>
          </p:cNvPr>
          <p:cNvSpPr txBox="1"/>
          <p:nvPr/>
        </p:nvSpPr>
        <p:spPr>
          <a:xfrm>
            <a:off x="925605" y="4348446"/>
            <a:ext cx="322413" cy="369332"/>
          </a:xfrm>
          <a:prstGeom prst="rect">
            <a:avLst/>
          </a:prstGeom>
          <a:noFill/>
        </p:spPr>
        <p:txBody>
          <a:bodyPr wrap="square">
            <a:spAutoFit/>
          </a:bodyPr>
          <a:lstStyle/>
          <a:p>
            <a:r>
              <a:rPr lang="en-US" sz="1800" b="1" dirty="0">
                <a:latin typeface="Helvetica" panose="020B0604020202020204" pitchFamily="34" charset="0"/>
                <a:cs typeface="Helvetica" panose="020B0604020202020204" pitchFamily="34" charset="0"/>
              </a:rPr>
              <a:t>A</a:t>
            </a:r>
            <a:endParaRPr lang="en-US" b="1" dirty="0"/>
          </a:p>
        </p:txBody>
      </p:sp>
      <p:sp>
        <p:nvSpPr>
          <p:cNvPr id="23" name="TextBox 22">
            <a:extLst>
              <a:ext uri="{FF2B5EF4-FFF2-40B4-BE49-F238E27FC236}">
                <a16:creationId xmlns:a16="http://schemas.microsoft.com/office/drawing/2014/main" id="{B7FC0CCD-6E27-06AA-1516-0EC47C115A13}"/>
              </a:ext>
            </a:extLst>
          </p:cNvPr>
          <p:cNvSpPr txBox="1"/>
          <p:nvPr/>
        </p:nvSpPr>
        <p:spPr>
          <a:xfrm>
            <a:off x="3339341" y="4333577"/>
            <a:ext cx="460831" cy="369332"/>
          </a:xfrm>
          <a:prstGeom prst="rect">
            <a:avLst/>
          </a:prstGeom>
          <a:noFill/>
        </p:spPr>
        <p:txBody>
          <a:bodyPr wrap="square">
            <a:spAutoFit/>
          </a:bodyPr>
          <a:lstStyle/>
          <a:p>
            <a:r>
              <a:rPr lang="en-US" sz="1800" b="1" dirty="0">
                <a:latin typeface="Helvetica" panose="020B0604020202020204" pitchFamily="34" charset="0"/>
                <a:cs typeface="Helvetica" panose="020B0604020202020204" pitchFamily="34" charset="0"/>
              </a:rPr>
              <a:t>A’</a:t>
            </a:r>
            <a:endParaRPr lang="en-US" b="1" dirty="0"/>
          </a:p>
        </p:txBody>
      </p:sp>
      <p:sp>
        <p:nvSpPr>
          <p:cNvPr id="24" name="TextBox 23">
            <a:extLst>
              <a:ext uri="{FF2B5EF4-FFF2-40B4-BE49-F238E27FC236}">
                <a16:creationId xmlns:a16="http://schemas.microsoft.com/office/drawing/2014/main" id="{8C53827F-CA16-F63B-E538-EE2F60DBDF3C}"/>
              </a:ext>
            </a:extLst>
          </p:cNvPr>
          <p:cNvSpPr txBox="1"/>
          <p:nvPr/>
        </p:nvSpPr>
        <p:spPr>
          <a:xfrm>
            <a:off x="4367851" y="4401456"/>
            <a:ext cx="322413" cy="369332"/>
          </a:xfrm>
          <a:prstGeom prst="rect">
            <a:avLst/>
          </a:prstGeom>
          <a:noFill/>
        </p:spPr>
        <p:txBody>
          <a:bodyPr wrap="square">
            <a:spAutoFit/>
          </a:bodyPr>
          <a:lstStyle/>
          <a:p>
            <a:r>
              <a:rPr lang="en-US" sz="1800" b="1" dirty="0">
                <a:latin typeface="Helvetica" panose="020B0604020202020204" pitchFamily="34" charset="0"/>
                <a:cs typeface="Helvetica" panose="020B0604020202020204" pitchFamily="34" charset="0"/>
              </a:rPr>
              <a:t>A</a:t>
            </a:r>
            <a:endParaRPr lang="en-US" b="1" dirty="0"/>
          </a:p>
        </p:txBody>
      </p:sp>
      <p:sp>
        <p:nvSpPr>
          <p:cNvPr id="25" name="TextBox 24">
            <a:extLst>
              <a:ext uri="{FF2B5EF4-FFF2-40B4-BE49-F238E27FC236}">
                <a16:creationId xmlns:a16="http://schemas.microsoft.com/office/drawing/2014/main" id="{9986BA31-B985-EABE-6E3E-5AB6FF695615}"/>
              </a:ext>
            </a:extLst>
          </p:cNvPr>
          <p:cNvSpPr txBox="1"/>
          <p:nvPr/>
        </p:nvSpPr>
        <p:spPr>
          <a:xfrm>
            <a:off x="6781587" y="4386587"/>
            <a:ext cx="460831" cy="369332"/>
          </a:xfrm>
          <a:prstGeom prst="rect">
            <a:avLst/>
          </a:prstGeom>
          <a:noFill/>
        </p:spPr>
        <p:txBody>
          <a:bodyPr wrap="square">
            <a:spAutoFit/>
          </a:bodyPr>
          <a:lstStyle/>
          <a:p>
            <a:r>
              <a:rPr lang="en-US" sz="1800" b="1" dirty="0">
                <a:latin typeface="Helvetica" panose="020B0604020202020204" pitchFamily="34" charset="0"/>
                <a:cs typeface="Helvetica" panose="020B0604020202020204" pitchFamily="34" charset="0"/>
              </a:rPr>
              <a:t>A’</a:t>
            </a:r>
            <a:endParaRPr lang="en-US" b="1" dirty="0"/>
          </a:p>
        </p:txBody>
      </p:sp>
    </p:spTree>
    <p:extLst>
      <p:ext uri="{BB962C8B-B14F-4D97-AF65-F5344CB8AC3E}">
        <p14:creationId xmlns:p14="http://schemas.microsoft.com/office/powerpoint/2010/main" val="20514500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4D45D-D322-465C-B311-C85BD08CCF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5203" y="0"/>
            <a:ext cx="3034666" cy="1352779"/>
          </a:xfrm>
          <a:prstGeom prst="rect">
            <a:avLst/>
          </a:prstGeom>
        </p:spPr>
      </p:pic>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8F1C83-6D83-2355-A438-E8704ADB0616}"/>
              </a:ext>
            </a:extLst>
          </p:cNvPr>
          <p:cNvSpPr>
            <a:spLocks noGrp="1"/>
          </p:cNvSpPr>
          <p:nvPr>
            <p:ph idx="1"/>
          </p:nvPr>
        </p:nvSpPr>
        <p:spPr>
          <a:xfrm>
            <a:off x="546085" y="1902776"/>
            <a:ext cx="10668144" cy="3429000"/>
          </a:xfrm>
        </p:spPr>
        <p:txBody>
          <a:bodyPr>
            <a:normAutofit lnSpcReduction="10000"/>
          </a:bodyPr>
          <a:lstStyle/>
          <a:p>
            <a:pPr>
              <a:spcBef>
                <a:spcPts val="900"/>
              </a:spcBef>
              <a:buFont typeface="Wingdings" panose="05000000000000000000" pitchFamily="2" charset="2"/>
              <a:buChar char="Ø"/>
            </a:pPr>
            <a:r>
              <a:rPr lang="en-US" altLang="en-US" dirty="0">
                <a:latin typeface="Helvetica" panose="020B0604020202020204" pitchFamily="34" charset="0"/>
                <a:cs typeface="Helvetica" panose="020B0604020202020204" pitchFamily="34" charset="0"/>
              </a:rPr>
              <a:t>RSD images were obtained and processed to infer the deflection angle of light rays throughout the field of view.</a:t>
            </a: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a:p>
            <a:pPr>
              <a:spcBef>
                <a:spcPts val="900"/>
              </a:spcBef>
              <a:buFont typeface="Wingdings" panose="05000000000000000000" pitchFamily="2" charset="2"/>
              <a:buChar char="Ø"/>
            </a:pPr>
            <a:r>
              <a:rPr lang="en-US" altLang="en-US" dirty="0">
                <a:latin typeface="Helvetica" panose="020B0604020202020204" pitchFamily="34" charset="0"/>
                <a:cs typeface="Helvetica" panose="020B0604020202020204" pitchFamily="34" charset="0"/>
              </a:rPr>
              <a:t>Deflections were spatially resolved and reconstructed into 3D density fields.</a:t>
            </a: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a:p>
            <a:pPr>
              <a:spcBef>
                <a:spcPts val="900"/>
              </a:spcBef>
              <a:buFont typeface="Wingdings" panose="05000000000000000000" pitchFamily="2" charset="2"/>
              <a:buChar char="Ø"/>
            </a:pPr>
            <a:r>
              <a:rPr lang="en-US" altLang="en-US" dirty="0">
                <a:highlight>
                  <a:srgbClr val="FFFF00"/>
                </a:highlight>
                <a:latin typeface="Helvetica" panose="020B0604020202020204" pitchFamily="34" charset="0"/>
                <a:cs typeface="Helvetica" panose="020B0604020202020204" pitchFamily="34" charset="0"/>
              </a:rPr>
              <a:t>Results show remarkable coherence with published numerical simulation.</a:t>
            </a:r>
          </a:p>
        </p:txBody>
      </p:sp>
      <p:sp>
        <p:nvSpPr>
          <p:cNvPr id="6" name="Slide Number Placeholder 5">
            <a:extLst>
              <a:ext uri="{FF2B5EF4-FFF2-40B4-BE49-F238E27FC236}">
                <a16:creationId xmlns:a16="http://schemas.microsoft.com/office/drawing/2014/main" id="{A3566A94-051A-57BD-AE25-029E616CAA74}"/>
              </a:ext>
            </a:extLst>
          </p:cNvPr>
          <p:cNvSpPr>
            <a:spLocks noGrp="1"/>
          </p:cNvSpPr>
          <p:nvPr>
            <p:ph type="sldNum" sz="quarter" idx="12"/>
          </p:nvPr>
        </p:nvSpPr>
        <p:spPr/>
        <p:txBody>
          <a:bodyPr/>
          <a:lstStyle/>
          <a:p>
            <a:fld id="{A6364C89-10E1-4A69-A6C7-BE2F9740B5DB}" type="slidenum">
              <a:rPr lang="en-US" smtClean="0"/>
              <a:t>21</a:t>
            </a:fld>
            <a:endParaRPr lang="en-US" dirty="0"/>
          </a:p>
        </p:txBody>
      </p:sp>
      <p:sp>
        <p:nvSpPr>
          <p:cNvPr id="7" name="TextBox 6">
            <a:extLst>
              <a:ext uri="{FF2B5EF4-FFF2-40B4-BE49-F238E27FC236}">
                <a16:creationId xmlns:a16="http://schemas.microsoft.com/office/drawing/2014/main" id="{781C9317-EEC8-4986-BC7E-19AAA80D4B11}"/>
              </a:ext>
            </a:extLst>
          </p:cNvPr>
          <p:cNvSpPr txBox="1"/>
          <p:nvPr/>
        </p:nvSpPr>
        <p:spPr>
          <a:xfrm>
            <a:off x="94593" y="553055"/>
            <a:ext cx="9641090"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CONCLUSIONS</a:t>
            </a:r>
          </a:p>
        </p:txBody>
      </p:sp>
    </p:spTree>
    <p:extLst>
      <p:ext uri="{BB962C8B-B14F-4D97-AF65-F5344CB8AC3E}">
        <p14:creationId xmlns:p14="http://schemas.microsoft.com/office/powerpoint/2010/main" val="22135469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4D45D-D322-465C-B311-C85BD08CCF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5203" y="0"/>
            <a:ext cx="3034666" cy="1352779"/>
          </a:xfrm>
          <a:prstGeom prst="rect">
            <a:avLst/>
          </a:prstGeom>
        </p:spPr>
      </p:pic>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28F1C83-6D83-2355-A438-E8704ADB0616}"/>
              </a:ext>
            </a:extLst>
          </p:cNvPr>
          <p:cNvSpPr>
            <a:spLocks noGrp="1"/>
          </p:cNvSpPr>
          <p:nvPr>
            <p:ph idx="1"/>
          </p:nvPr>
        </p:nvSpPr>
        <p:spPr>
          <a:xfrm>
            <a:off x="536145" y="1815943"/>
            <a:ext cx="11271541" cy="3991132"/>
          </a:xfrm>
        </p:spPr>
        <p:txBody>
          <a:bodyPr>
            <a:normAutofit/>
          </a:bodyPr>
          <a:lstStyle/>
          <a:p>
            <a:pPr>
              <a:spcBef>
                <a:spcPts val="900"/>
              </a:spcBef>
              <a:buFont typeface="Wingdings" panose="05000000000000000000" pitchFamily="2" charset="2"/>
              <a:buChar char="Ø"/>
            </a:pPr>
            <a:r>
              <a:rPr lang="en-US" altLang="en-US" dirty="0">
                <a:latin typeface="Helvetica" panose="020B0604020202020204" pitchFamily="34" charset="0"/>
                <a:cs typeface="Helvetica" panose="020B0604020202020204" pitchFamily="34" charset="0"/>
              </a:rPr>
              <a:t>The study enables to explore techniques to compute thermodynamic properties, especially total pressure.</a:t>
            </a: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a:p>
            <a:pPr>
              <a:spcBef>
                <a:spcPts val="900"/>
              </a:spcBef>
              <a:buFont typeface="Wingdings" panose="05000000000000000000" pitchFamily="2" charset="2"/>
              <a:buChar char="Ø"/>
            </a:pPr>
            <a:r>
              <a:rPr lang="en-US" altLang="en-US" dirty="0">
                <a:latin typeface="Helvetica" panose="020B0604020202020204" pitchFamily="34" charset="0"/>
                <a:cs typeface="Helvetica" panose="020B0604020202020204" pitchFamily="34" charset="0"/>
              </a:rPr>
              <a:t>Numerical validation using transient data and complete uncertainty analysis introduced due to the algorithm.</a:t>
            </a: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a:p>
            <a:pPr>
              <a:spcBef>
                <a:spcPts val="900"/>
              </a:spcBef>
              <a:buFont typeface="Wingdings" panose="05000000000000000000" pitchFamily="2" charset="2"/>
              <a:buChar char="Ø"/>
            </a:pPr>
            <a:r>
              <a:rPr lang="en-US" altLang="en-US" dirty="0">
                <a:latin typeface="Helvetica" panose="020B0604020202020204" pitchFamily="34" charset="0"/>
                <a:cs typeface="Helvetica" panose="020B0604020202020204" pitchFamily="34" charset="0"/>
              </a:rPr>
              <a:t>Current work limited to single cycle, focus on evaluating density field in transient and average manner over multiple detonation cycles.</a:t>
            </a: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p:txBody>
      </p:sp>
      <p:sp>
        <p:nvSpPr>
          <p:cNvPr id="6" name="Slide Number Placeholder 5">
            <a:extLst>
              <a:ext uri="{FF2B5EF4-FFF2-40B4-BE49-F238E27FC236}">
                <a16:creationId xmlns:a16="http://schemas.microsoft.com/office/drawing/2014/main" id="{A3566A94-051A-57BD-AE25-029E616CAA74}"/>
              </a:ext>
            </a:extLst>
          </p:cNvPr>
          <p:cNvSpPr>
            <a:spLocks noGrp="1"/>
          </p:cNvSpPr>
          <p:nvPr>
            <p:ph type="sldNum" sz="quarter" idx="12"/>
          </p:nvPr>
        </p:nvSpPr>
        <p:spPr/>
        <p:txBody>
          <a:bodyPr/>
          <a:lstStyle/>
          <a:p>
            <a:fld id="{A6364C89-10E1-4A69-A6C7-BE2F9740B5DB}" type="slidenum">
              <a:rPr lang="en-US" smtClean="0"/>
              <a:t>22</a:t>
            </a:fld>
            <a:endParaRPr lang="en-US" dirty="0"/>
          </a:p>
        </p:txBody>
      </p:sp>
      <p:sp>
        <p:nvSpPr>
          <p:cNvPr id="7" name="TextBox 6">
            <a:extLst>
              <a:ext uri="{FF2B5EF4-FFF2-40B4-BE49-F238E27FC236}">
                <a16:creationId xmlns:a16="http://schemas.microsoft.com/office/drawing/2014/main" id="{6B4DE233-5E84-481A-AB42-0AF5D48CD631}"/>
              </a:ext>
            </a:extLst>
          </p:cNvPr>
          <p:cNvSpPr txBox="1"/>
          <p:nvPr/>
        </p:nvSpPr>
        <p:spPr>
          <a:xfrm>
            <a:off x="192131" y="384001"/>
            <a:ext cx="9641090" cy="584775"/>
          </a:xfrm>
          <a:prstGeom prst="rect">
            <a:avLst/>
          </a:prstGeom>
          <a:noFill/>
        </p:spPr>
        <p:txBody>
          <a:bodyPr wrap="square" rtlCol="0">
            <a:spAutoFit/>
          </a:bodyPr>
          <a:lstStyle/>
          <a:p>
            <a:pPr algn="ctr"/>
            <a:r>
              <a:rPr lang="en-US" sz="3200" b="1" dirty="0">
                <a:latin typeface="Times New Roman" panose="02020603050405020304" pitchFamily="18" charset="0"/>
                <a:cs typeface="Times New Roman" panose="02020603050405020304" pitchFamily="18" charset="0"/>
              </a:rPr>
              <a:t>FUTURE WORK</a:t>
            </a:r>
          </a:p>
        </p:txBody>
      </p:sp>
    </p:spTree>
    <p:extLst>
      <p:ext uri="{BB962C8B-B14F-4D97-AF65-F5344CB8AC3E}">
        <p14:creationId xmlns:p14="http://schemas.microsoft.com/office/powerpoint/2010/main" val="16204547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347DA3-C515-4CA5-8C06-12FF78EFE8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42949" y="4814907"/>
            <a:ext cx="2461507" cy="1097280"/>
          </a:xfrm>
          <a:prstGeom prst="rect">
            <a:avLst/>
          </a:prstGeom>
        </p:spPr>
      </p:pic>
      <p:pic>
        <p:nvPicPr>
          <p:cNvPr id="8" name="Picture 7" descr="Resources – Brand Guidelines | The University of Alabama">
            <a:extLst>
              <a:ext uri="{FF2B5EF4-FFF2-40B4-BE49-F238E27FC236}">
                <a16:creationId xmlns:a16="http://schemas.microsoft.com/office/drawing/2014/main" id="{47E5C566-E4D1-4D8A-BB62-78BB92D043C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76414" y="4814907"/>
            <a:ext cx="3046030" cy="1097280"/>
          </a:xfrm>
          <a:prstGeom prst="rect">
            <a:avLst/>
          </a:prstGeom>
          <a:noFill/>
          <a:ln>
            <a:noFill/>
          </a:ln>
        </p:spPr>
      </p:pic>
      <p:sp>
        <p:nvSpPr>
          <p:cNvPr id="9" name="Rectangle 8">
            <a:extLst>
              <a:ext uri="{FF2B5EF4-FFF2-40B4-BE49-F238E27FC236}">
                <a16:creationId xmlns:a16="http://schemas.microsoft.com/office/drawing/2014/main" id="{6930BDCF-F712-4703-8A2C-6C61A5EFD07A}"/>
              </a:ext>
            </a:extLst>
          </p:cNvPr>
          <p:cNvSpPr/>
          <p:nvPr/>
        </p:nvSpPr>
        <p:spPr>
          <a:xfrm>
            <a:off x="1566843" y="1262108"/>
            <a:ext cx="10326707" cy="267765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This research work was supported by NASA under Grant# 80NSSC20K0305.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RDC hardware used in this work was developed by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Aerojet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Rocketdyne</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Inc. through funding by the Department of Energy under Award Number DE-FE-0023983 </a:t>
            </a:r>
            <a:endParaRPr kumimoji="0" lang="en-US" sz="2800" b="0" i="0" u="none" strike="noStrike" kern="7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10" name="TextBox 9">
            <a:extLst>
              <a:ext uri="{FF2B5EF4-FFF2-40B4-BE49-F238E27FC236}">
                <a16:creationId xmlns:a16="http://schemas.microsoft.com/office/drawing/2014/main" id="{959E768A-7378-413A-80EA-064CFD540ADF}"/>
              </a:ext>
            </a:extLst>
          </p:cNvPr>
          <p:cNvSpPr txBox="1"/>
          <p:nvPr/>
        </p:nvSpPr>
        <p:spPr>
          <a:xfrm>
            <a:off x="2883055" y="332093"/>
            <a:ext cx="7694281" cy="492443"/>
          </a:xfrm>
          <a:prstGeom prst="rect">
            <a:avLst/>
          </a:prstGeom>
          <a:noFill/>
        </p:spPr>
        <p:txBody>
          <a:bodyPr wrap="square">
            <a:spAutoFit/>
          </a:bodyPr>
          <a:lstStyle/>
          <a:p>
            <a:pPr algn="ctr"/>
            <a:r>
              <a:rPr lang="en-US" sz="2600" b="1" i="0" u="none" strike="noStrike" baseline="0" dirty="0">
                <a:latin typeface="Times New Roman" panose="02020603050405020304" pitchFamily="18" charset="0"/>
                <a:ea typeface="Lato" panose="020F0502020204030203" pitchFamily="34" charset="0"/>
                <a:cs typeface="Times New Roman" panose="02020603050405020304" pitchFamily="18" charset="0"/>
              </a:rPr>
              <a:t>ACKNOWLEDGMENTS</a:t>
            </a:r>
          </a:p>
        </p:txBody>
      </p:sp>
    </p:spTree>
    <p:extLst>
      <p:ext uri="{BB962C8B-B14F-4D97-AF65-F5344CB8AC3E}">
        <p14:creationId xmlns:p14="http://schemas.microsoft.com/office/powerpoint/2010/main" val="16609910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88FA597-C0F9-AE6A-31D8-37FBFA3C3F89}"/>
              </a:ext>
            </a:extLst>
          </p:cNvPr>
          <p:cNvSpPr txBox="1"/>
          <p:nvPr/>
        </p:nvSpPr>
        <p:spPr>
          <a:xfrm>
            <a:off x="437874" y="4962440"/>
            <a:ext cx="5370983" cy="1131079"/>
          </a:xfrm>
          <a:prstGeom prst="rect">
            <a:avLst/>
          </a:prstGeom>
          <a:noFill/>
        </p:spPr>
        <p:txBody>
          <a:bodyPr wrap="square">
            <a:spAutoFit/>
          </a:bodyPr>
          <a:lstStyle/>
          <a:p>
            <a:pPr marL="342900" indent="-342900">
              <a:spcBef>
                <a:spcPts val="900"/>
              </a:spcBef>
              <a:buClr>
                <a:schemeClr val="tx1"/>
              </a:buClr>
              <a:buFont typeface="Arial" panose="020B0604020202020204" pitchFamily="34" charset="0"/>
              <a:buChar char="•"/>
            </a:pPr>
            <a:r>
              <a:rPr lang="en-US" altLang="en-US" sz="2000" dirty="0">
                <a:latin typeface="Helvetica" panose="020B0604020202020204" pitchFamily="34" charset="0"/>
                <a:cs typeface="Helvetica" panose="020B0604020202020204" pitchFamily="34" charset="0"/>
              </a:rPr>
              <a:t>30kHz OH* chemiluminescence taken at RDC exit.</a:t>
            </a:r>
          </a:p>
          <a:p>
            <a:pPr marL="342900" indent="-342900">
              <a:spcBef>
                <a:spcPts val="900"/>
              </a:spcBef>
              <a:buClr>
                <a:schemeClr val="tx1"/>
              </a:buClr>
              <a:buFont typeface="Arial" panose="020B0604020202020204" pitchFamily="34" charset="0"/>
              <a:buChar char="•"/>
            </a:pPr>
            <a:r>
              <a:rPr lang="en-US" altLang="en-US" sz="2000" dirty="0">
                <a:latin typeface="Helvetica" panose="020B0604020202020204" pitchFamily="34" charset="0"/>
                <a:cs typeface="Helvetica" panose="020B0604020202020204" pitchFamily="34" charset="0"/>
              </a:rPr>
              <a:t>Qualitative assessment.</a:t>
            </a:r>
          </a:p>
        </p:txBody>
      </p:sp>
      <p:sp>
        <p:nvSpPr>
          <p:cNvPr id="12" name="TextBox 11">
            <a:extLst>
              <a:ext uri="{FF2B5EF4-FFF2-40B4-BE49-F238E27FC236}">
                <a16:creationId xmlns:a16="http://schemas.microsoft.com/office/drawing/2014/main" id="{985CF4A3-4322-2379-E45E-D904EFD17BB6}"/>
              </a:ext>
            </a:extLst>
          </p:cNvPr>
          <p:cNvSpPr txBox="1"/>
          <p:nvPr/>
        </p:nvSpPr>
        <p:spPr>
          <a:xfrm>
            <a:off x="1673158" y="643575"/>
            <a:ext cx="2904427" cy="400110"/>
          </a:xfrm>
          <a:prstGeom prst="rect">
            <a:avLst/>
          </a:prstGeom>
          <a:noFill/>
        </p:spPr>
        <p:txBody>
          <a:bodyPr wrap="square">
            <a:spAutoFit/>
          </a:bodyPr>
          <a:lstStyle/>
          <a:p>
            <a:r>
              <a:rPr lang="en-US" altLang="en-US" sz="2000" b="1" dirty="0">
                <a:latin typeface="Helvetica" panose="020B0604020202020204" pitchFamily="34" charset="0"/>
                <a:cs typeface="Helvetica" panose="020B0604020202020204" pitchFamily="34" charset="0"/>
              </a:rPr>
              <a:t>Chemiluminescence</a:t>
            </a:r>
            <a:endParaRPr lang="en-US" sz="2000" dirty="0"/>
          </a:p>
        </p:txBody>
      </p:sp>
      <p:sp>
        <p:nvSpPr>
          <p:cNvPr id="13" name="TextBox 12">
            <a:extLst>
              <a:ext uri="{FF2B5EF4-FFF2-40B4-BE49-F238E27FC236}">
                <a16:creationId xmlns:a16="http://schemas.microsoft.com/office/drawing/2014/main" id="{1448AA92-81B9-A553-A726-FCF528F7A617}"/>
              </a:ext>
            </a:extLst>
          </p:cNvPr>
          <p:cNvSpPr txBox="1"/>
          <p:nvPr/>
        </p:nvSpPr>
        <p:spPr>
          <a:xfrm>
            <a:off x="1839323" y="4337340"/>
            <a:ext cx="1602000" cy="261610"/>
          </a:xfrm>
          <a:prstGeom prst="rect">
            <a:avLst/>
          </a:prstGeom>
          <a:noFill/>
        </p:spPr>
        <p:txBody>
          <a:bodyPr wrap="square">
            <a:spAutoFit/>
          </a:bodyPr>
          <a:lstStyle/>
          <a:p>
            <a:r>
              <a:rPr lang="en-US" altLang="en-US" sz="1100" dirty="0">
                <a:latin typeface="Helvetica" panose="020B0604020202020204" pitchFamily="34" charset="0"/>
                <a:cs typeface="Helvetica" panose="020B0604020202020204" pitchFamily="34" charset="0"/>
              </a:rPr>
              <a:t>Tobias et. al. </a:t>
            </a:r>
            <a:r>
              <a:rPr lang="en-US" altLang="en-US" sz="1100" baseline="30000" dirty="0">
                <a:latin typeface="Helvetica" panose="020B0604020202020204" pitchFamily="34" charset="0"/>
                <a:cs typeface="Helvetica" panose="020B0604020202020204" pitchFamily="34" charset="0"/>
              </a:rPr>
              <a:t>[1]</a:t>
            </a:r>
            <a:endParaRPr lang="en-US" sz="1100" baseline="30000" dirty="0"/>
          </a:p>
        </p:txBody>
      </p:sp>
      <p:pic>
        <p:nvPicPr>
          <p:cNvPr id="14" name="Picture 13" descr="A blue and green image&#10;&#10;Description automatically generated">
            <a:extLst>
              <a:ext uri="{FF2B5EF4-FFF2-40B4-BE49-F238E27FC236}">
                <a16:creationId xmlns:a16="http://schemas.microsoft.com/office/drawing/2014/main" id="{70FCD315-722F-8EA8-427E-8CFBDDFB2DE7}"/>
              </a:ext>
            </a:extLst>
          </p:cNvPr>
          <p:cNvPicPr>
            <a:picLocks noChangeAspect="1"/>
          </p:cNvPicPr>
          <p:nvPr/>
        </p:nvPicPr>
        <p:blipFill>
          <a:blip r:embed="rId3"/>
          <a:stretch>
            <a:fillRect/>
          </a:stretch>
        </p:blipFill>
        <p:spPr>
          <a:xfrm>
            <a:off x="156915" y="1077459"/>
            <a:ext cx="4296361" cy="2713491"/>
          </a:xfrm>
          <a:prstGeom prst="rect">
            <a:avLst/>
          </a:prstGeom>
        </p:spPr>
      </p:pic>
      <p:sp>
        <p:nvSpPr>
          <p:cNvPr id="15" name="TextBox 14">
            <a:extLst>
              <a:ext uri="{FF2B5EF4-FFF2-40B4-BE49-F238E27FC236}">
                <a16:creationId xmlns:a16="http://schemas.microsoft.com/office/drawing/2014/main" id="{A82BA251-9E82-D090-0E41-581A9635ED41}"/>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Optical Diagnostics</a:t>
            </a:r>
          </a:p>
        </p:txBody>
      </p:sp>
      <p:sp>
        <p:nvSpPr>
          <p:cNvPr id="16" name="TextBox 15">
            <a:extLst>
              <a:ext uri="{FF2B5EF4-FFF2-40B4-BE49-F238E27FC236}">
                <a16:creationId xmlns:a16="http://schemas.microsoft.com/office/drawing/2014/main" id="{13547983-4BF7-D3F5-6BD3-B67DEA8E368E}"/>
              </a:ext>
            </a:extLst>
          </p:cNvPr>
          <p:cNvSpPr txBox="1"/>
          <p:nvPr/>
        </p:nvSpPr>
        <p:spPr>
          <a:xfrm>
            <a:off x="6251652" y="5309538"/>
            <a:ext cx="5729393" cy="823302"/>
          </a:xfrm>
          <a:prstGeom prst="rect">
            <a:avLst/>
          </a:prstGeom>
          <a:noFill/>
        </p:spPr>
        <p:txBody>
          <a:bodyPr wrap="square">
            <a:spAutoFit/>
          </a:bodyPr>
          <a:lstStyle/>
          <a:p>
            <a:pPr marL="342900" indent="-342900">
              <a:spcBef>
                <a:spcPts val="900"/>
              </a:spcBef>
              <a:buClr>
                <a:schemeClr val="tx1"/>
              </a:buClr>
              <a:buFont typeface="Arial" panose="020B0604020202020204" pitchFamily="34" charset="0"/>
              <a:buChar char="•"/>
            </a:pPr>
            <a:r>
              <a:rPr lang="en-US" altLang="en-US" sz="2000" dirty="0">
                <a:latin typeface="Helvetica" panose="020B0604020202020204" pitchFamily="34" charset="0"/>
                <a:cs typeface="Helvetica" panose="020B0604020202020204" pitchFamily="34" charset="0"/>
              </a:rPr>
              <a:t>100 kHz planar measurement at RDC exit.</a:t>
            </a:r>
          </a:p>
          <a:p>
            <a:pPr marL="342900" indent="-342900">
              <a:spcBef>
                <a:spcPts val="900"/>
              </a:spcBef>
              <a:buClr>
                <a:schemeClr val="tx1"/>
              </a:buClr>
              <a:buFont typeface="Arial" panose="020B0604020202020204" pitchFamily="34" charset="0"/>
              <a:buChar char="•"/>
            </a:pPr>
            <a:r>
              <a:rPr lang="en-US" altLang="en-US" sz="2000" dirty="0">
                <a:latin typeface="Helvetica" panose="020B0604020202020204" pitchFamily="34" charset="0"/>
                <a:cs typeface="Helvetica" panose="020B0604020202020204" pitchFamily="34" charset="0"/>
              </a:rPr>
              <a:t>Quantitative instantaneous vector fields.</a:t>
            </a:r>
          </a:p>
        </p:txBody>
      </p:sp>
      <p:sp>
        <p:nvSpPr>
          <p:cNvPr id="17" name="TextBox 16">
            <a:extLst>
              <a:ext uri="{FF2B5EF4-FFF2-40B4-BE49-F238E27FC236}">
                <a16:creationId xmlns:a16="http://schemas.microsoft.com/office/drawing/2014/main" id="{6B8C84F1-771C-E21E-EAD0-A2FE81B6692C}"/>
              </a:ext>
            </a:extLst>
          </p:cNvPr>
          <p:cNvSpPr txBox="1"/>
          <p:nvPr/>
        </p:nvSpPr>
        <p:spPr>
          <a:xfrm>
            <a:off x="6290407" y="643575"/>
            <a:ext cx="5402160" cy="400110"/>
          </a:xfrm>
          <a:prstGeom prst="rect">
            <a:avLst/>
          </a:prstGeom>
          <a:noFill/>
        </p:spPr>
        <p:txBody>
          <a:bodyPr wrap="square">
            <a:spAutoFit/>
          </a:bodyPr>
          <a:lstStyle/>
          <a:p>
            <a:pPr>
              <a:spcBef>
                <a:spcPts val="900"/>
              </a:spcBef>
              <a:buClr>
                <a:srgbClr val="00529B"/>
              </a:buClr>
            </a:pPr>
            <a:r>
              <a:rPr lang="en-US" altLang="en-US" sz="2000" b="1" dirty="0">
                <a:latin typeface="Helvetica" panose="020B0604020202020204" pitchFamily="34" charset="0"/>
                <a:cs typeface="Helvetica" panose="020B0604020202020204" pitchFamily="34" charset="0"/>
              </a:rPr>
              <a:t>Particle Image Velocimetry</a:t>
            </a:r>
            <a:r>
              <a:rPr lang="en-US" altLang="en-US" sz="2000" dirty="0">
                <a:latin typeface="Helvetica" panose="020B0604020202020204" pitchFamily="34" charset="0"/>
                <a:cs typeface="Helvetica" panose="020B0604020202020204" pitchFamily="34" charset="0"/>
              </a:rPr>
              <a:t> – Velocity Fields</a:t>
            </a:r>
          </a:p>
        </p:txBody>
      </p:sp>
      <p:sp>
        <p:nvSpPr>
          <p:cNvPr id="18" name="TextBox 17">
            <a:extLst>
              <a:ext uri="{FF2B5EF4-FFF2-40B4-BE49-F238E27FC236}">
                <a16:creationId xmlns:a16="http://schemas.microsoft.com/office/drawing/2014/main" id="{EF7B4B50-71DD-BBA9-288B-198B5877DB28}"/>
              </a:ext>
            </a:extLst>
          </p:cNvPr>
          <p:cNvSpPr txBox="1"/>
          <p:nvPr/>
        </p:nvSpPr>
        <p:spPr>
          <a:xfrm>
            <a:off x="7814090" y="4333474"/>
            <a:ext cx="1602000" cy="261610"/>
          </a:xfrm>
          <a:prstGeom prst="rect">
            <a:avLst/>
          </a:prstGeom>
          <a:noFill/>
        </p:spPr>
        <p:txBody>
          <a:bodyPr wrap="square">
            <a:spAutoFit/>
          </a:bodyPr>
          <a:lstStyle/>
          <a:p>
            <a:r>
              <a:rPr lang="en-US" altLang="en-US" sz="1100" dirty="0">
                <a:latin typeface="Helvetica" panose="020B0604020202020204" pitchFamily="34" charset="0"/>
                <a:cs typeface="Helvetica" panose="020B0604020202020204" pitchFamily="34" charset="0"/>
              </a:rPr>
              <a:t>Talukdar et. al. </a:t>
            </a:r>
            <a:r>
              <a:rPr lang="en-US" altLang="en-US" sz="1100" baseline="30000" dirty="0">
                <a:latin typeface="Helvetica" panose="020B0604020202020204" pitchFamily="34" charset="0"/>
                <a:cs typeface="Helvetica" panose="020B0604020202020204" pitchFamily="34" charset="0"/>
              </a:rPr>
              <a:t>[2]</a:t>
            </a:r>
            <a:endParaRPr lang="en-US" sz="1100" baseline="30000" dirty="0"/>
          </a:p>
        </p:txBody>
      </p:sp>
      <p:pic>
        <p:nvPicPr>
          <p:cNvPr id="19" name="Picture 18">
            <a:extLst>
              <a:ext uri="{FF2B5EF4-FFF2-40B4-BE49-F238E27FC236}">
                <a16:creationId xmlns:a16="http://schemas.microsoft.com/office/drawing/2014/main" id="{5D0F1F13-93D5-8EDC-B0EE-91D35FE5960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29541" y="1077459"/>
            <a:ext cx="4320831" cy="3246339"/>
          </a:xfrm>
          <a:prstGeom prst="rect">
            <a:avLst/>
          </a:prstGeom>
        </p:spPr>
      </p:pic>
      <p:sp>
        <p:nvSpPr>
          <p:cNvPr id="21" name="TextBox 20">
            <a:extLst>
              <a:ext uri="{FF2B5EF4-FFF2-40B4-BE49-F238E27FC236}">
                <a16:creationId xmlns:a16="http://schemas.microsoft.com/office/drawing/2014/main" id="{0677B977-BFA8-5EA9-85ED-2F5BB2779A45}"/>
              </a:ext>
            </a:extLst>
          </p:cNvPr>
          <p:cNvSpPr txBox="1"/>
          <p:nvPr/>
        </p:nvSpPr>
        <p:spPr>
          <a:xfrm>
            <a:off x="599768" y="6137152"/>
            <a:ext cx="11381277" cy="646331"/>
          </a:xfrm>
          <a:prstGeom prst="rect">
            <a:avLst/>
          </a:prstGeom>
          <a:noFill/>
        </p:spPr>
        <p:txBody>
          <a:bodyPr wrap="square">
            <a:spAutoFit/>
          </a:bodyPr>
          <a:lstStyle/>
          <a:p>
            <a:pPr marL="0" marR="0" algn="just">
              <a:spcBef>
                <a:spcPts val="0"/>
              </a:spcBef>
              <a:spcAft>
                <a:spcPts val="0"/>
              </a:spcAft>
            </a:pPr>
            <a:r>
              <a:rPr lang="en-US" sz="900" dirty="0">
                <a:solidFill>
                  <a:srgbClr val="222222"/>
                </a:solidFill>
                <a:latin typeface="Helvetica" panose="020B0604020202020204" pitchFamily="34" charset="0"/>
                <a:cs typeface="Helvetica" panose="020B0604020202020204" pitchFamily="34" charset="0"/>
              </a:rPr>
              <a:t>[1] </a:t>
            </a:r>
            <a:r>
              <a:rPr lang="en-US" sz="900" b="0" i="0" dirty="0">
                <a:solidFill>
                  <a:srgbClr val="222222"/>
                </a:solidFill>
                <a:effectLst/>
                <a:latin typeface="Helvetica" panose="020B0604020202020204" pitchFamily="34" charset="0"/>
                <a:cs typeface="Helvetica" panose="020B0604020202020204" pitchFamily="34" charset="0"/>
              </a:rPr>
              <a:t>Tobias, Jonathan, Ajay K. Agrawal, and Ron Daniel Jr. "OH* chemiluminescence imaging of the combustion products from a methane-fueled rotating detonation engine." Journal of Engineering for Gas Turbines and Power 141, no. 2 (2019): 021021.</a:t>
            </a:r>
          </a:p>
          <a:p>
            <a:pPr marL="0" marR="0" algn="just">
              <a:spcBef>
                <a:spcPts val="0"/>
              </a:spcBef>
              <a:spcAft>
                <a:spcPts val="0"/>
              </a:spcAft>
            </a:pPr>
            <a:r>
              <a:rPr lang="en-US" sz="900" dirty="0">
                <a:effectLst/>
                <a:latin typeface="Helvetica" panose="020B0604020202020204" pitchFamily="34" charset="0"/>
                <a:ea typeface="Times New Roman" panose="02020603050405020304" pitchFamily="18" charset="0"/>
                <a:cs typeface="Helvetica" panose="020B0604020202020204" pitchFamily="34" charset="0"/>
              </a:rPr>
              <a:t>[2] Agrawal, Ajay K., </a:t>
            </a:r>
            <a:r>
              <a:rPr lang="en-US" sz="900" dirty="0" err="1">
                <a:effectLst/>
                <a:latin typeface="Helvetica" panose="020B0604020202020204" pitchFamily="34" charset="0"/>
                <a:ea typeface="Times New Roman" panose="02020603050405020304" pitchFamily="18" charset="0"/>
                <a:cs typeface="Helvetica" panose="020B0604020202020204" pitchFamily="34" charset="0"/>
              </a:rPr>
              <a:t>Shaon</a:t>
            </a:r>
            <a:r>
              <a:rPr lang="en-US" sz="900" dirty="0">
                <a:effectLst/>
                <a:latin typeface="Helvetica" panose="020B0604020202020204" pitchFamily="34" charset="0"/>
                <a:ea typeface="Times New Roman" panose="02020603050405020304" pitchFamily="18" charset="0"/>
                <a:cs typeface="Helvetica" panose="020B0604020202020204" pitchFamily="34" charset="0"/>
              </a:rPr>
              <a:t> Talukdar, Dalton Langner, and Apurav Gupta. "Flow Characterization of a Rotating Detonation Combustor Integrated with Various Convergent Nozzles." In AIAA SCITECH 2023 Forum, p. 1295. 2023.</a:t>
            </a:r>
          </a:p>
        </p:txBody>
      </p:sp>
      <p:sp>
        <p:nvSpPr>
          <p:cNvPr id="22" name="Slide Number Placeholder 21">
            <a:extLst>
              <a:ext uri="{FF2B5EF4-FFF2-40B4-BE49-F238E27FC236}">
                <a16:creationId xmlns:a16="http://schemas.microsoft.com/office/drawing/2014/main" id="{92459285-4033-F219-6A68-42A3403F6D85}"/>
              </a:ext>
            </a:extLst>
          </p:cNvPr>
          <p:cNvSpPr>
            <a:spLocks noGrp="1"/>
          </p:cNvSpPr>
          <p:nvPr>
            <p:ph type="sldNum" sz="quarter" idx="12"/>
          </p:nvPr>
        </p:nvSpPr>
        <p:spPr/>
        <p:txBody>
          <a:bodyPr/>
          <a:lstStyle/>
          <a:p>
            <a:fld id="{A6364C89-10E1-4A69-A6C7-BE2F9740B5DB}" type="slidenum">
              <a:rPr lang="en-US" smtClean="0"/>
              <a:t>3</a:t>
            </a:fld>
            <a:endParaRPr lang="en-US"/>
          </a:p>
        </p:txBody>
      </p:sp>
      <p:grpSp>
        <p:nvGrpSpPr>
          <p:cNvPr id="2" name="Group 1">
            <a:extLst>
              <a:ext uri="{FF2B5EF4-FFF2-40B4-BE49-F238E27FC236}">
                <a16:creationId xmlns:a16="http://schemas.microsoft.com/office/drawing/2014/main" id="{1B7AA2B2-DD64-5D20-6F13-B66A9863E256}"/>
              </a:ext>
            </a:extLst>
          </p:cNvPr>
          <p:cNvGrpSpPr/>
          <p:nvPr/>
        </p:nvGrpSpPr>
        <p:grpSpPr>
          <a:xfrm>
            <a:off x="10379043" y="3383672"/>
            <a:ext cx="1602001" cy="1482699"/>
            <a:chOff x="252763" y="3786190"/>
            <a:chExt cx="4377252" cy="2894148"/>
          </a:xfrm>
        </p:grpSpPr>
        <p:grpSp>
          <p:nvGrpSpPr>
            <p:cNvPr id="4" name="Group 3">
              <a:extLst>
                <a:ext uri="{FF2B5EF4-FFF2-40B4-BE49-F238E27FC236}">
                  <a16:creationId xmlns:a16="http://schemas.microsoft.com/office/drawing/2014/main" id="{964B5FC5-B8CB-711A-2DD2-AFFA2D9423B6}"/>
                </a:ext>
              </a:extLst>
            </p:cNvPr>
            <p:cNvGrpSpPr/>
            <p:nvPr/>
          </p:nvGrpSpPr>
          <p:grpSpPr>
            <a:xfrm>
              <a:off x="662452" y="3786190"/>
              <a:ext cx="3014225" cy="481753"/>
              <a:chOff x="496838" y="2839638"/>
              <a:chExt cx="2260669" cy="361314"/>
            </a:xfrm>
          </p:grpSpPr>
          <p:grpSp>
            <p:nvGrpSpPr>
              <p:cNvPr id="9" name="Group 8">
                <a:extLst>
                  <a:ext uri="{FF2B5EF4-FFF2-40B4-BE49-F238E27FC236}">
                    <a16:creationId xmlns:a16="http://schemas.microsoft.com/office/drawing/2014/main" id="{44E2180A-6F1E-8CB1-E6EF-721A1F36C523}"/>
                  </a:ext>
                </a:extLst>
              </p:cNvPr>
              <p:cNvGrpSpPr/>
              <p:nvPr/>
            </p:nvGrpSpPr>
            <p:grpSpPr>
              <a:xfrm>
                <a:off x="2270078" y="2972352"/>
                <a:ext cx="487429" cy="228600"/>
                <a:chOff x="2270078" y="2972352"/>
                <a:chExt cx="487429" cy="228600"/>
              </a:xfrm>
            </p:grpSpPr>
            <p:sp>
              <p:nvSpPr>
                <p:cNvPr id="11" name="Rectangle 10">
                  <a:extLst>
                    <a:ext uri="{FF2B5EF4-FFF2-40B4-BE49-F238E27FC236}">
                      <a16:creationId xmlns:a16="http://schemas.microsoft.com/office/drawing/2014/main" id="{43B6F509-279B-41CB-67E1-665DF0B13E73}"/>
                    </a:ext>
                  </a:extLst>
                </p:cNvPr>
                <p:cNvSpPr/>
                <p:nvPr/>
              </p:nvSpPr>
              <p:spPr>
                <a:xfrm>
                  <a:off x="2520946" y="2972352"/>
                  <a:ext cx="236561" cy="212103"/>
                </a:xfrm>
                <a:prstGeom prst="rect">
                  <a:avLst/>
                </a:prstGeom>
                <a:solidFill>
                  <a:schemeClr val="tx2">
                    <a:lumMod val="20000"/>
                    <a:lumOff val="80000"/>
                  </a:schemeClr>
                </a:solidFill>
                <a:ln>
                  <a:solidFill>
                    <a:srgbClr val="FF0000"/>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panose="020F0502020204030204"/>
                  </a:endParaRPr>
                </a:p>
              </p:txBody>
            </p:sp>
            <p:cxnSp>
              <p:nvCxnSpPr>
                <p:cNvPr id="20" name="Straight Connector 19">
                  <a:extLst>
                    <a:ext uri="{FF2B5EF4-FFF2-40B4-BE49-F238E27FC236}">
                      <a16:creationId xmlns:a16="http://schemas.microsoft.com/office/drawing/2014/main" id="{09FEBDCA-2EDF-8164-0D65-C8C892ABFBC1}"/>
                    </a:ext>
                  </a:extLst>
                </p:cNvPr>
                <p:cNvCxnSpPr/>
                <p:nvPr/>
              </p:nvCxnSpPr>
              <p:spPr>
                <a:xfrm flipV="1">
                  <a:off x="2270078" y="2972352"/>
                  <a:ext cx="0" cy="228600"/>
                </a:xfrm>
                <a:prstGeom prst="line">
                  <a:avLst/>
                </a:prstGeom>
                <a:ln w="1905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AC52FBE4-BF03-D772-43A5-3F903AC2C873}"/>
                    </a:ext>
                  </a:extLst>
                </p:cNvPr>
                <p:cNvCxnSpPr>
                  <a:cxnSpLocks/>
                </p:cNvCxnSpPr>
                <p:nvPr/>
              </p:nvCxnSpPr>
              <p:spPr>
                <a:xfrm rot="5400000" flipV="1">
                  <a:off x="2413334" y="2862624"/>
                  <a:ext cx="0" cy="2286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80354804-EAF6-3C4B-C1F1-48829A0CF6D0}"/>
                    </a:ext>
                  </a:extLst>
                </p:cNvPr>
                <p:cNvCxnSpPr>
                  <a:cxnSpLocks/>
                </p:cNvCxnSpPr>
                <p:nvPr/>
              </p:nvCxnSpPr>
              <p:spPr>
                <a:xfrm rot="5400000" flipV="1">
                  <a:off x="2407238" y="3074727"/>
                  <a:ext cx="0" cy="22860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6C3400BB-D298-AF98-D32F-ABDD8378178B}"/>
                  </a:ext>
                </a:extLst>
              </p:cNvPr>
              <p:cNvSpPr/>
              <p:nvPr/>
            </p:nvSpPr>
            <p:spPr>
              <a:xfrm>
                <a:off x="496838" y="2839638"/>
                <a:ext cx="2222115" cy="267108"/>
              </a:xfrm>
              <a:prstGeom prst="rect">
                <a:avLst/>
              </a:prstGeom>
              <a:noFill/>
            </p:spPr>
            <p:txBody>
              <a:bodyPr wrap="square">
                <a:spAutoFit/>
              </a:bodyPr>
              <a:lstStyle/>
              <a:p>
                <a:pPr algn="ctr" defTabSz="914377">
                  <a:defRPr/>
                </a:pPr>
                <a:r>
                  <a:rPr lang="en-US" sz="1200" b="1" dirty="0">
                    <a:solidFill>
                      <a:prstClr val="black"/>
                    </a:solidFill>
                    <a:latin typeface="Calibri" panose="020F0502020204030204"/>
                    <a:ea typeface="ＭＳ Ｐゴシック" charset="-128"/>
                    <a:cs typeface="Arial" charset="0"/>
                  </a:rPr>
                  <a:t> PIV ROI</a:t>
                </a:r>
                <a:endParaRPr lang="en-US" sz="1200" dirty="0">
                  <a:solidFill>
                    <a:prstClr val="black"/>
                  </a:solidFill>
                  <a:latin typeface="Calibri" panose="020F0502020204030204"/>
                  <a:ea typeface="ＭＳ Ｐゴシック" charset="-128"/>
                  <a:cs typeface="Arial" charset="0"/>
                </a:endParaRPr>
              </a:p>
            </p:txBody>
          </p:sp>
        </p:grpSp>
        <p:grpSp>
          <p:nvGrpSpPr>
            <p:cNvPr id="6" name="Group 5">
              <a:extLst>
                <a:ext uri="{FF2B5EF4-FFF2-40B4-BE49-F238E27FC236}">
                  <a16:creationId xmlns:a16="http://schemas.microsoft.com/office/drawing/2014/main" id="{0E1AE77B-3268-4138-A038-82B6D0913FBC}"/>
                </a:ext>
              </a:extLst>
            </p:cNvPr>
            <p:cNvGrpSpPr/>
            <p:nvPr/>
          </p:nvGrpSpPr>
          <p:grpSpPr>
            <a:xfrm>
              <a:off x="252763" y="4151259"/>
              <a:ext cx="4377252" cy="2529079"/>
              <a:chOff x="189572" y="3113444"/>
              <a:chExt cx="3282939" cy="1896809"/>
            </a:xfrm>
          </p:grpSpPr>
          <p:pic>
            <p:nvPicPr>
              <p:cNvPr id="7" name="Picture 6">
                <a:extLst>
                  <a:ext uri="{FF2B5EF4-FFF2-40B4-BE49-F238E27FC236}">
                    <a16:creationId xmlns:a16="http://schemas.microsoft.com/office/drawing/2014/main" id="{7052D515-FD07-0486-8F45-2072DE3274C4}"/>
                  </a:ext>
                </a:extLst>
              </p:cNvPr>
              <p:cNvPicPr>
                <a:picLocks noChangeAspect="1"/>
              </p:cNvPicPr>
              <p:nvPr/>
            </p:nvPicPr>
            <p:blipFill>
              <a:blip r:embed="rId5"/>
              <a:stretch>
                <a:fillRect/>
              </a:stretch>
            </p:blipFill>
            <p:spPr>
              <a:xfrm>
                <a:off x="189572" y="3113444"/>
                <a:ext cx="3282939" cy="1896809"/>
              </a:xfrm>
              <a:prstGeom prst="rect">
                <a:avLst/>
              </a:prstGeom>
            </p:spPr>
          </p:pic>
          <p:sp>
            <p:nvSpPr>
              <p:cNvPr id="8" name="Rectangle 7">
                <a:extLst>
                  <a:ext uri="{FF2B5EF4-FFF2-40B4-BE49-F238E27FC236}">
                    <a16:creationId xmlns:a16="http://schemas.microsoft.com/office/drawing/2014/main" id="{77970883-2A1A-5E04-362D-5FE7B4107560}"/>
                  </a:ext>
                </a:extLst>
              </p:cNvPr>
              <p:cNvSpPr/>
              <p:nvPr/>
            </p:nvSpPr>
            <p:spPr>
              <a:xfrm>
                <a:off x="1293650" y="3175311"/>
                <a:ext cx="182880" cy="12740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fontAlgn="base">
                  <a:spcBef>
                    <a:spcPct val="0"/>
                  </a:spcBef>
                  <a:spcAft>
                    <a:spcPct val="0"/>
                  </a:spcAft>
                </a:pPr>
                <a:endParaRPr lang="en-US" sz="2400">
                  <a:solidFill>
                    <a:prstClr val="white"/>
                  </a:solidFill>
                  <a:latin typeface="Calibri" panose="020F0502020204030204"/>
                </a:endParaRPr>
              </a:p>
            </p:txBody>
          </p:sp>
        </p:grpSp>
      </p:grpSp>
      <p:pic>
        <p:nvPicPr>
          <p:cNvPr id="26" name="Picture 25">
            <a:extLst>
              <a:ext uri="{FF2B5EF4-FFF2-40B4-BE49-F238E27FC236}">
                <a16:creationId xmlns:a16="http://schemas.microsoft.com/office/drawing/2014/main" id="{AAF41D5D-0762-3EBC-F5CE-05C4C2DE5460}"/>
              </a:ext>
            </a:extLst>
          </p:cNvPr>
          <p:cNvPicPr>
            <a:picLocks noChangeAspect="1"/>
          </p:cNvPicPr>
          <p:nvPr/>
        </p:nvPicPr>
        <p:blipFill>
          <a:blip r:embed="rId6"/>
          <a:stretch>
            <a:fillRect/>
          </a:stretch>
        </p:blipFill>
        <p:spPr>
          <a:xfrm>
            <a:off x="4566418" y="1396269"/>
            <a:ext cx="1600339" cy="1127858"/>
          </a:xfrm>
          <a:prstGeom prst="rect">
            <a:avLst/>
          </a:prstGeom>
        </p:spPr>
      </p:pic>
      <p:pic>
        <p:nvPicPr>
          <p:cNvPr id="27" name="Picture 26" descr="A diagram of a fuel inlet&#10;&#10;Description automatically generated">
            <a:extLst>
              <a:ext uri="{FF2B5EF4-FFF2-40B4-BE49-F238E27FC236}">
                <a16:creationId xmlns:a16="http://schemas.microsoft.com/office/drawing/2014/main" id="{74B44C68-5D58-D0FD-C6C8-98412F2ECBC5}"/>
              </a:ext>
            </a:extLst>
          </p:cNvPr>
          <p:cNvPicPr>
            <a:picLocks noChangeAspect="1"/>
          </p:cNvPicPr>
          <p:nvPr/>
        </p:nvPicPr>
        <p:blipFill rotWithShape="1">
          <a:blip r:embed="rId7"/>
          <a:srcRect l="19909" r="25286"/>
          <a:stretch/>
        </p:blipFill>
        <p:spPr>
          <a:xfrm>
            <a:off x="4607704" y="2634203"/>
            <a:ext cx="1454401" cy="2218161"/>
          </a:xfrm>
          <a:prstGeom prst="rect">
            <a:avLst/>
          </a:prstGeom>
        </p:spPr>
      </p:pic>
    </p:spTree>
    <p:extLst>
      <p:ext uri="{BB962C8B-B14F-4D97-AF65-F5344CB8AC3E}">
        <p14:creationId xmlns:p14="http://schemas.microsoft.com/office/powerpoint/2010/main" val="935638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5173610-179D-AC6C-5853-74B0D10CF57A}"/>
              </a:ext>
            </a:extLst>
          </p:cNvPr>
          <p:cNvSpPr txBox="1"/>
          <p:nvPr/>
        </p:nvSpPr>
        <p:spPr>
          <a:xfrm>
            <a:off x="1454959" y="5450028"/>
            <a:ext cx="4571559" cy="707886"/>
          </a:xfrm>
          <a:prstGeom prst="rect">
            <a:avLst/>
          </a:prstGeom>
          <a:noFill/>
        </p:spPr>
        <p:txBody>
          <a:bodyPr wrap="square">
            <a:spAutoFit/>
          </a:bodyPr>
          <a:lstStyle/>
          <a:p>
            <a:pPr marL="342900" indent="-342900">
              <a:spcBef>
                <a:spcPts val="900"/>
              </a:spcBef>
              <a:buClr>
                <a:schemeClr val="tx1"/>
              </a:buClr>
              <a:buFont typeface="Arial" panose="020B0604020202020204" pitchFamily="34" charset="0"/>
              <a:buChar char="•"/>
            </a:pPr>
            <a:r>
              <a:rPr lang="en-US" altLang="en-US" sz="2000" dirty="0">
                <a:latin typeface="Helvetica" panose="020B0604020202020204" pitchFamily="34" charset="0"/>
                <a:cs typeface="Helvetica" panose="020B0604020202020204" pitchFamily="34" charset="0"/>
              </a:rPr>
              <a:t>Line of sight measurements introduce spatial  uncertainties.</a:t>
            </a:r>
          </a:p>
        </p:txBody>
      </p:sp>
      <p:sp>
        <p:nvSpPr>
          <p:cNvPr id="9" name="TextBox 8">
            <a:extLst>
              <a:ext uri="{FF2B5EF4-FFF2-40B4-BE49-F238E27FC236}">
                <a16:creationId xmlns:a16="http://schemas.microsoft.com/office/drawing/2014/main" id="{76BB27B3-688D-2041-FBF3-55C51961429A}"/>
              </a:ext>
            </a:extLst>
          </p:cNvPr>
          <p:cNvSpPr txBox="1"/>
          <p:nvPr/>
        </p:nvSpPr>
        <p:spPr>
          <a:xfrm>
            <a:off x="439882" y="666548"/>
            <a:ext cx="5960918" cy="707886"/>
          </a:xfrm>
          <a:prstGeom prst="rect">
            <a:avLst/>
          </a:prstGeom>
          <a:noFill/>
        </p:spPr>
        <p:txBody>
          <a:bodyPr wrap="square">
            <a:spAutoFit/>
          </a:bodyPr>
          <a:lstStyle/>
          <a:p>
            <a:pPr algn="ctr">
              <a:spcBef>
                <a:spcPts val="900"/>
              </a:spcBef>
              <a:buClr>
                <a:srgbClr val="00529B"/>
              </a:buClr>
            </a:pPr>
            <a:r>
              <a:rPr lang="en-US" altLang="en-US" sz="2000" b="1" dirty="0">
                <a:latin typeface="Helvetica" panose="020B0604020202020204" pitchFamily="34" charset="0"/>
                <a:cs typeface="Helvetica" panose="020B0604020202020204" pitchFamily="34" charset="0"/>
              </a:rPr>
              <a:t>Tunable Diode-Laser Absorption Spectroscopy</a:t>
            </a:r>
            <a:r>
              <a:rPr lang="en-US" altLang="en-US" sz="2000" dirty="0">
                <a:latin typeface="Helvetica" panose="020B0604020202020204" pitchFamily="34" charset="0"/>
                <a:cs typeface="Helvetica" panose="020B0604020202020204" pitchFamily="34" charset="0"/>
              </a:rPr>
              <a:t>                                  – Temperature, pressure, species</a:t>
            </a:r>
          </a:p>
        </p:txBody>
      </p:sp>
      <p:sp>
        <p:nvSpPr>
          <p:cNvPr id="14" name="TextBox 13">
            <a:extLst>
              <a:ext uri="{FF2B5EF4-FFF2-40B4-BE49-F238E27FC236}">
                <a16:creationId xmlns:a16="http://schemas.microsoft.com/office/drawing/2014/main" id="{DDC9B69B-01B7-1F74-4C5D-5477F060131F}"/>
              </a:ext>
            </a:extLst>
          </p:cNvPr>
          <p:cNvSpPr txBox="1"/>
          <p:nvPr/>
        </p:nvSpPr>
        <p:spPr>
          <a:xfrm>
            <a:off x="3214494" y="5211226"/>
            <a:ext cx="1602000" cy="261610"/>
          </a:xfrm>
          <a:prstGeom prst="rect">
            <a:avLst/>
          </a:prstGeom>
          <a:noFill/>
        </p:spPr>
        <p:txBody>
          <a:bodyPr wrap="square">
            <a:spAutoFit/>
          </a:bodyPr>
          <a:lstStyle/>
          <a:p>
            <a:r>
              <a:rPr lang="en-US" altLang="en-US" sz="1100" dirty="0">
                <a:latin typeface="Helvetica" panose="020B0604020202020204" pitchFamily="34" charset="0"/>
                <a:cs typeface="Helvetica" panose="020B0604020202020204" pitchFamily="34" charset="0"/>
              </a:rPr>
              <a:t>Nair et. al. </a:t>
            </a:r>
            <a:r>
              <a:rPr lang="en-US" altLang="en-US" sz="1100" baseline="30000" dirty="0">
                <a:latin typeface="Helvetica" panose="020B0604020202020204" pitchFamily="34" charset="0"/>
                <a:cs typeface="Helvetica" panose="020B0604020202020204" pitchFamily="34" charset="0"/>
              </a:rPr>
              <a:t>[1]</a:t>
            </a:r>
            <a:endParaRPr lang="en-US" sz="1100" baseline="30000" dirty="0"/>
          </a:p>
        </p:txBody>
      </p:sp>
      <p:sp>
        <p:nvSpPr>
          <p:cNvPr id="16" name="TextBox 15">
            <a:extLst>
              <a:ext uri="{FF2B5EF4-FFF2-40B4-BE49-F238E27FC236}">
                <a16:creationId xmlns:a16="http://schemas.microsoft.com/office/drawing/2014/main" id="{0E5F4EFD-1FEA-D41D-1F32-ED820C03E6EC}"/>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Optical Diagnostics</a:t>
            </a:r>
          </a:p>
        </p:txBody>
      </p:sp>
      <p:sp>
        <p:nvSpPr>
          <p:cNvPr id="18" name="TextBox 17">
            <a:extLst>
              <a:ext uri="{FF2B5EF4-FFF2-40B4-BE49-F238E27FC236}">
                <a16:creationId xmlns:a16="http://schemas.microsoft.com/office/drawing/2014/main" id="{F3FB0DF1-F74B-1CE6-38EF-4720A14B0AC7}"/>
              </a:ext>
            </a:extLst>
          </p:cNvPr>
          <p:cNvSpPr txBox="1"/>
          <p:nvPr/>
        </p:nvSpPr>
        <p:spPr>
          <a:xfrm>
            <a:off x="607008" y="6287782"/>
            <a:ext cx="11318687" cy="584775"/>
          </a:xfrm>
          <a:prstGeom prst="rect">
            <a:avLst/>
          </a:prstGeom>
          <a:noFill/>
        </p:spPr>
        <p:txBody>
          <a:bodyPr wrap="square">
            <a:spAutoFit/>
          </a:bodyPr>
          <a:lstStyle/>
          <a:p>
            <a:pPr marL="0" marR="0" algn="just">
              <a:spcBef>
                <a:spcPts val="0"/>
              </a:spcBef>
              <a:spcAft>
                <a:spcPts val="0"/>
              </a:spcAft>
            </a:pPr>
            <a:r>
              <a:rPr lang="en-US" sz="800" dirty="0">
                <a:effectLst/>
                <a:latin typeface="Helvetica" panose="020B0604020202020204" pitchFamily="34" charset="0"/>
                <a:ea typeface="Times New Roman" panose="02020603050405020304" pitchFamily="18" charset="0"/>
                <a:cs typeface="Helvetica" panose="020B0604020202020204" pitchFamily="34" charset="0"/>
              </a:rPr>
              <a:t>[1] Nair, A. P., Lee, D. D., Pineda, D. I., </a:t>
            </a:r>
            <a:r>
              <a:rPr lang="en-US" sz="800" dirty="0" err="1">
                <a:effectLst/>
                <a:latin typeface="Helvetica" panose="020B0604020202020204" pitchFamily="34" charset="0"/>
                <a:ea typeface="Times New Roman" panose="02020603050405020304" pitchFamily="18" charset="0"/>
                <a:cs typeface="Helvetica" panose="020B0604020202020204" pitchFamily="34" charset="0"/>
              </a:rPr>
              <a:t>Kriesel</a:t>
            </a:r>
            <a:r>
              <a:rPr lang="en-US" sz="800" dirty="0">
                <a:effectLst/>
                <a:latin typeface="Helvetica" panose="020B0604020202020204" pitchFamily="34" charset="0"/>
                <a:ea typeface="Times New Roman" panose="02020603050405020304" pitchFamily="18" charset="0"/>
                <a:cs typeface="Helvetica" panose="020B0604020202020204" pitchFamily="34" charset="0"/>
              </a:rPr>
              <a:t>, J., </a:t>
            </a:r>
            <a:r>
              <a:rPr lang="en-US" sz="800" dirty="0" err="1">
                <a:effectLst/>
                <a:latin typeface="Helvetica" panose="020B0604020202020204" pitchFamily="34" charset="0"/>
                <a:ea typeface="Times New Roman" panose="02020603050405020304" pitchFamily="18" charset="0"/>
                <a:cs typeface="Helvetica" panose="020B0604020202020204" pitchFamily="34" charset="0"/>
              </a:rPr>
              <a:t>Hargus</a:t>
            </a:r>
            <a:r>
              <a:rPr lang="en-US" sz="800" dirty="0">
                <a:effectLst/>
                <a:latin typeface="Helvetica" panose="020B0604020202020204" pitchFamily="34" charset="0"/>
                <a:ea typeface="Times New Roman" panose="02020603050405020304" pitchFamily="18" charset="0"/>
                <a:cs typeface="Helvetica" panose="020B0604020202020204" pitchFamily="34" charset="0"/>
              </a:rPr>
              <a:t>, W. A., Bennewitz, J. W., </a:t>
            </a:r>
            <a:r>
              <a:rPr lang="en-US" sz="800" dirty="0" err="1">
                <a:effectLst/>
                <a:latin typeface="Helvetica" panose="020B0604020202020204" pitchFamily="34" charset="0"/>
                <a:ea typeface="Times New Roman" panose="02020603050405020304" pitchFamily="18" charset="0"/>
                <a:cs typeface="Helvetica" panose="020B0604020202020204" pitchFamily="34" charset="0"/>
              </a:rPr>
              <a:t>Danczyk</a:t>
            </a:r>
            <a:r>
              <a:rPr lang="en-US" sz="800" dirty="0">
                <a:effectLst/>
                <a:latin typeface="Helvetica" panose="020B0604020202020204" pitchFamily="34" charset="0"/>
                <a:ea typeface="Times New Roman" panose="02020603050405020304" pitchFamily="18" charset="0"/>
                <a:cs typeface="Helvetica" panose="020B0604020202020204" pitchFamily="34" charset="0"/>
              </a:rPr>
              <a:t>, S. A., and </a:t>
            </a:r>
            <a:r>
              <a:rPr lang="en-US" sz="800" dirty="0" err="1">
                <a:effectLst/>
                <a:latin typeface="Helvetica" panose="020B0604020202020204" pitchFamily="34" charset="0"/>
                <a:ea typeface="Times New Roman" panose="02020603050405020304" pitchFamily="18" charset="0"/>
                <a:cs typeface="Helvetica" panose="020B0604020202020204" pitchFamily="34" charset="0"/>
              </a:rPr>
              <a:t>Spearrin</a:t>
            </a:r>
            <a:r>
              <a:rPr lang="en-US" sz="800" dirty="0">
                <a:effectLst/>
                <a:latin typeface="Helvetica" panose="020B0604020202020204" pitchFamily="34" charset="0"/>
                <a:ea typeface="Times New Roman" panose="02020603050405020304" pitchFamily="18" charset="0"/>
                <a:cs typeface="Helvetica" panose="020B0604020202020204" pitchFamily="34" charset="0"/>
              </a:rPr>
              <a:t>, R. M., “</a:t>
            </a:r>
            <a:r>
              <a:rPr lang="en-US" sz="800" dirty="0" err="1">
                <a:effectLst/>
                <a:latin typeface="Helvetica" panose="020B0604020202020204" pitchFamily="34" charset="0"/>
                <a:ea typeface="Times New Roman" panose="02020603050405020304" pitchFamily="18" charset="0"/>
                <a:cs typeface="Helvetica" panose="020B0604020202020204" pitchFamily="34" charset="0"/>
              </a:rPr>
              <a:t>MHzlaser</a:t>
            </a:r>
            <a:r>
              <a:rPr lang="en-US" sz="800" dirty="0">
                <a:effectLst/>
                <a:latin typeface="Helvetica" panose="020B0604020202020204" pitchFamily="34" charset="0"/>
                <a:ea typeface="Times New Roman" panose="02020603050405020304" pitchFamily="18" charset="0"/>
                <a:cs typeface="Helvetica" panose="020B0604020202020204" pitchFamily="34" charset="0"/>
              </a:rPr>
              <a:t> absorption spectroscopy via </a:t>
            </a:r>
            <a:r>
              <a:rPr lang="en-US" sz="800" dirty="0" err="1">
                <a:effectLst/>
                <a:latin typeface="Helvetica" panose="020B0604020202020204" pitchFamily="34" charset="0"/>
                <a:ea typeface="Times New Roman" panose="02020603050405020304" pitchFamily="18" charset="0"/>
                <a:cs typeface="Helvetica" panose="020B0604020202020204" pitchFamily="34" charset="0"/>
              </a:rPr>
              <a:t>diplexed</a:t>
            </a:r>
            <a:r>
              <a:rPr lang="en-US" sz="800" dirty="0">
                <a:effectLst/>
                <a:latin typeface="Helvetica" panose="020B0604020202020204" pitchFamily="34" charset="0"/>
                <a:ea typeface="Times New Roman" panose="02020603050405020304" pitchFamily="18" charset="0"/>
                <a:cs typeface="Helvetica" panose="020B0604020202020204" pitchFamily="34" charset="0"/>
              </a:rPr>
              <a:t> RF modulation for pressure, temperature, and species in rotating detonation </a:t>
            </a:r>
            <a:r>
              <a:rPr lang="en-US" sz="800" dirty="0" err="1">
                <a:effectLst/>
                <a:latin typeface="Helvetica" panose="020B0604020202020204" pitchFamily="34" charset="0"/>
                <a:ea typeface="Times New Roman" panose="02020603050405020304" pitchFamily="18" charset="0"/>
                <a:cs typeface="Helvetica" panose="020B0604020202020204" pitchFamily="34" charset="0"/>
              </a:rPr>
              <a:t>rocketflows</a:t>
            </a:r>
            <a:r>
              <a:rPr lang="en-US" sz="800" dirty="0">
                <a:effectLst/>
                <a:latin typeface="Helvetica" panose="020B0604020202020204" pitchFamily="34" charset="0"/>
                <a:ea typeface="Times New Roman" panose="02020603050405020304" pitchFamily="18" charset="0"/>
                <a:cs typeface="Helvetica" panose="020B0604020202020204" pitchFamily="34" charset="0"/>
              </a:rPr>
              <a:t>,”Applied Physics B, Vol. 126, No. 8, 2020, pp. 1–20.</a:t>
            </a:r>
          </a:p>
          <a:p>
            <a:pPr algn="just"/>
            <a:r>
              <a:rPr lang="en-US" sz="800" dirty="0">
                <a:effectLst/>
                <a:latin typeface="Helvetica" panose="020B0604020202020204" pitchFamily="34" charset="0"/>
                <a:ea typeface="Times New Roman" panose="02020603050405020304" pitchFamily="18" charset="0"/>
                <a:cs typeface="Helvetica" panose="020B0604020202020204" pitchFamily="34" charset="0"/>
              </a:rPr>
              <a:t>[2] </a:t>
            </a:r>
            <a:r>
              <a:rPr lang="en-US" sz="800" b="0" i="0" u="none" strike="noStrike" baseline="0" dirty="0">
                <a:solidFill>
                  <a:srgbClr val="000000"/>
                </a:solidFill>
                <a:latin typeface="Helvetica" panose="020B0604020202020204" pitchFamily="34" charset="0"/>
                <a:cs typeface="Helvetica" panose="020B0604020202020204" pitchFamily="34" charset="0"/>
              </a:rPr>
              <a:t>Dille, K. J., Frederick, M. D., </a:t>
            </a:r>
            <a:r>
              <a:rPr lang="en-US" sz="800" b="0" i="0" u="none" strike="noStrike" baseline="0" dirty="0" err="1">
                <a:solidFill>
                  <a:srgbClr val="000000"/>
                </a:solidFill>
                <a:latin typeface="Helvetica" panose="020B0604020202020204" pitchFamily="34" charset="0"/>
                <a:cs typeface="Helvetica" panose="020B0604020202020204" pitchFamily="34" charset="0"/>
              </a:rPr>
              <a:t>Slabaugh</a:t>
            </a:r>
            <a:r>
              <a:rPr lang="en-US" sz="800" b="0" i="0" u="none" strike="noStrike" baseline="0" dirty="0">
                <a:solidFill>
                  <a:srgbClr val="000000"/>
                </a:solidFill>
                <a:latin typeface="Helvetica" panose="020B0604020202020204" pitchFamily="34" charset="0"/>
                <a:cs typeface="Helvetica" panose="020B0604020202020204" pitchFamily="34" charset="0"/>
              </a:rPr>
              <a:t>, C. D., and Heister, S. D., “Rotating detonation combustor performance informed through a novel megahertz-rate stagnation pressure measurement,” Physics of Fluids, Vol. 36, No. 2, 2024. </a:t>
            </a:r>
            <a:endParaRPr lang="en-US" sz="800" dirty="0">
              <a:effectLst/>
              <a:latin typeface="Helvetica" panose="020B0604020202020204" pitchFamily="34" charset="0"/>
              <a:ea typeface="Times New Roman" panose="02020603050405020304" pitchFamily="18" charset="0"/>
              <a:cs typeface="Helvetica" panose="020B0604020202020204" pitchFamily="34" charset="0"/>
            </a:endParaRPr>
          </a:p>
          <a:p>
            <a:pPr marL="0" marR="0" algn="just">
              <a:spcBef>
                <a:spcPts val="0"/>
              </a:spcBef>
              <a:spcAft>
                <a:spcPts val="0"/>
              </a:spcAft>
            </a:pPr>
            <a:endParaRPr lang="en-US" sz="800" dirty="0">
              <a:effectLst/>
              <a:latin typeface="Helvetica" panose="020B0604020202020204" pitchFamily="34" charset="0"/>
              <a:ea typeface="Times New Roman" panose="02020603050405020304" pitchFamily="18" charset="0"/>
              <a:cs typeface="Helvetica" panose="020B0604020202020204" pitchFamily="34" charset="0"/>
            </a:endParaRPr>
          </a:p>
        </p:txBody>
      </p:sp>
      <p:sp>
        <p:nvSpPr>
          <p:cNvPr id="19" name="Slide Number Placeholder 18">
            <a:extLst>
              <a:ext uri="{FF2B5EF4-FFF2-40B4-BE49-F238E27FC236}">
                <a16:creationId xmlns:a16="http://schemas.microsoft.com/office/drawing/2014/main" id="{B8BFDF16-5646-29AB-ED26-15D69D8CE042}"/>
              </a:ext>
            </a:extLst>
          </p:cNvPr>
          <p:cNvSpPr>
            <a:spLocks noGrp="1"/>
          </p:cNvSpPr>
          <p:nvPr>
            <p:ph type="sldNum" sz="quarter" idx="12"/>
          </p:nvPr>
        </p:nvSpPr>
        <p:spPr/>
        <p:txBody>
          <a:bodyPr/>
          <a:lstStyle/>
          <a:p>
            <a:fld id="{A6364C89-10E1-4A69-A6C7-BE2F9740B5DB}" type="slidenum">
              <a:rPr lang="en-US" smtClean="0"/>
              <a:t>4</a:t>
            </a:fld>
            <a:endParaRPr lang="en-US"/>
          </a:p>
        </p:txBody>
      </p:sp>
      <p:pic>
        <p:nvPicPr>
          <p:cNvPr id="10" name="Picture 9">
            <a:extLst>
              <a:ext uri="{FF2B5EF4-FFF2-40B4-BE49-F238E27FC236}">
                <a16:creationId xmlns:a16="http://schemas.microsoft.com/office/drawing/2014/main" id="{0DA29F4E-07AE-E4D7-23E4-59F672B6B2F9}"/>
              </a:ext>
            </a:extLst>
          </p:cNvPr>
          <p:cNvPicPr>
            <a:picLocks noChangeAspect="1"/>
          </p:cNvPicPr>
          <p:nvPr/>
        </p:nvPicPr>
        <p:blipFill>
          <a:blip r:embed="rId3"/>
          <a:stretch>
            <a:fillRect/>
          </a:stretch>
        </p:blipFill>
        <p:spPr>
          <a:xfrm>
            <a:off x="1975857" y="1374434"/>
            <a:ext cx="3276884" cy="3863675"/>
          </a:xfrm>
          <a:prstGeom prst="rect">
            <a:avLst/>
          </a:prstGeom>
        </p:spPr>
      </p:pic>
      <p:sp>
        <p:nvSpPr>
          <p:cNvPr id="12" name="TextBox 11">
            <a:extLst>
              <a:ext uri="{FF2B5EF4-FFF2-40B4-BE49-F238E27FC236}">
                <a16:creationId xmlns:a16="http://schemas.microsoft.com/office/drawing/2014/main" id="{8E87563A-F025-468E-9325-197B6474F729}"/>
              </a:ext>
            </a:extLst>
          </p:cNvPr>
          <p:cNvSpPr txBox="1"/>
          <p:nvPr/>
        </p:nvSpPr>
        <p:spPr>
          <a:xfrm>
            <a:off x="8207003" y="719081"/>
            <a:ext cx="2561944" cy="707886"/>
          </a:xfrm>
          <a:prstGeom prst="rect">
            <a:avLst/>
          </a:prstGeom>
          <a:noFill/>
        </p:spPr>
        <p:txBody>
          <a:bodyPr wrap="square" rtlCol="0">
            <a:spAutoFit/>
          </a:bodyPr>
          <a:lstStyle/>
          <a:p>
            <a:r>
              <a:rPr lang="en-US" sz="2000" b="1" dirty="0">
                <a:latin typeface="Helvetica" panose="020B0604020202020204" pitchFamily="34" charset="0"/>
                <a:cs typeface="Helvetica" panose="020B0604020202020204" pitchFamily="34" charset="0"/>
              </a:rPr>
              <a:t>Schlieren Imaging</a:t>
            </a:r>
          </a:p>
          <a:p>
            <a:r>
              <a:rPr lang="en-US" sz="2000" dirty="0">
                <a:latin typeface="Helvetica" panose="020B0604020202020204" pitchFamily="34" charset="0"/>
                <a:cs typeface="Helvetica" panose="020B0604020202020204" pitchFamily="34" charset="0"/>
              </a:rPr>
              <a:t>- Density Gradients</a:t>
            </a:r>
          </a:p>
        </p:txBody>
      </p:sp>
      <p:pic>
        <p:nvPicPr>
          <p:cNvPr id="13" name="Picture 12">
            <a:extLst>
              <a:ext uri="{FF2B5EF4-FFF2-40B4-BE49-F238E27FC236}">
                <a16:creationId xmlns:a16="http://schemas.microsoft.com/office/drawing/2014/main" id="{3A4B1D3B-4B82-4CB9-9849-52397E76A3D0}"/>
              </a:ext>
            </a:extLst>
          </p:cNvPr>
          <p:cNvPicPr>
            <a:picLocks noChangeAspect="1"/>
          </p:cNvPicPr>
          <p:nvPr/>
        </p:nvPicPr>
        <p:blipFill>
          <a:blip r:embed="rId4"/>
          <a:stretch>
            <a:fillRect/>
          </a:stretch>
        </p:blipFill>
        <p:spPr>
          <a:xfrm>
            <a:off x="7236543" y="1724548"/>
            <a:ext cx="4188731" cy="2665557"/>
          </a:xfrm>
          <a:prstGeom prst="rect">
            <a:avLst/>
          </a:prstGeom>
        </p:spPr>
      </p:pic>
      <p:sp>
        <p:nvSpPr>
          <p:cNvPr id="15" name="TextBox 14">
            <a:extLst>
              <a:ext uri="{FF2B5EF4-FFF2-40B4-BE49-F238E27FC236}">
                <a16:creationId xmlns:a16="http://schemas.microsoft.com/office/drawing/2014/main" id="{D76A4404-F884-4946-B045-7EC365B2E632}"/>
              </a:ext>
            </a:extLst>
          </p:cNvPr>
          <p:cNvSpPr txBox="1"/>
          <p:nvPr/>
        </p:nvSpPr>
        <p:spPr>
          <a:xfrm>
            <a:off x="9086522" y="4364657"/>
            <a:ext cx="1602000" cy="261610"/>
          </a:xfrm>
          <a:prstGeom prst="rect">
            <a:avLst/>
          </a:prstGeom>
          <a:noFill/>
        </p:spPr>
        <p:txBody>
          <a:bodyPr wrap="square">
            <a:spAutoFit/>
          </a:bodyPr>
          <a:lstStyle/>
          <a:p>
            <a:r>
              <a:rPr lang="en-US" altLang="en-US" sz="1100" dirty="0">
                <a:latin typeface="Helvetica" panose="020B0604020202020204" pitchFamily="34" charset="0"/>
                <a:cs typeface="Helvetica" panose="020B0604020202020204" pitchFamily="34" charset="0"/>
              </a:rPr>
              <a:t>Dille et. al. </a:t>
            </a:r>
            <a:r>
              <a:rPr lang="en-US" altLang="en-US" sz="1100" baseline="30000" dirty="0">
                <a:latin typeface="Helvetica" panose="020B0604020202020204" pitchFamily="34" charset="0"/>
                <a:cs typeface="Helvetica" panose="020B0604020202020204" pitchFamily="34" charset="0"/>
              </a:rPr>
              <a:t>[2]</a:t>
            </a:r>
            <a:endParaRPr lang="en-US" sz="1100" baseline="30000" dirty="0"/>
          </a:p>
        </p:txBody>
      </p:sp>
      <p:sp>
        <p:nvSpPr>
          <p:cNvPr id="20" name="TextBox 19">
            <a:extLst>
              <a:ext uri="{FF2B5EF4-FFF2-40B4-BE49-F238E27FC236}">
                <a16:creationId xmlns:a16="http://schemas.microsoft.com/office/drawing/2014/main" id="{42218936-27DB-47A9-BA05-12B9F50140C8}"/>
              </a:ext>
            </a:extLst>
          </p:cNvPr>
          <p:cNvSpPr txBox="1"/>
          <p:nvPr/>
        </p:nvSpPr>
        <p:spPr>
          <a:xfrm>
            <a:off x="7236543" y="5247795"/>
            <a:ext cx="4791851" cy="1015663"/>
          </a:xfrm>
          <a:prstGeom prst="rect">
            <a:avLst/>
          </a:prstGeom>
          <a:noFill/>
        </p:spPr>
        <p:txBody>
          <a:bodyPr wrap="square">
            <a:spAutoFit/>
          </a:bodyPr>
          <a:lstStyle/>
          <a:p>
            <a:pPr marL="342900" indent="-342900">
              <a:spcBef>
                <a:spcPts val="900"/>
              </a:spcBef>
              <a:buFont typeface="Arial" panose="020B0604020202020204" pitchFamily="34" charset="0"/>
              <a:buChar char="•"/>
            </a:pPr>
            <a:r>
              <a:rPr lang="en-US" altLang="en-US" sz="2000" dirty="0">
                <a:latin typeface="Helvetica" panose="020B0604020202020204" pitchFamily="34" charset="0"/>
                <a:cs typeface="Helvetica" panose="020B0604020202020204" pitchFamily="34" charset="0"/>
              </a:rPr>
              <a:t>Developed procedure to calculate average stagnation pressure at the throat of RDC exit.</a:t>
            </a:r>
          </a:p>
        </p:txBody>
      </p:sp>
    </p:spTree>
    <p:extLst>
      <p:ext uri="{BB962C8B-B14F-4D97-AF65-F5344CB8AC3E}">
        <p14:creationId xmlns:p14="http://schemas.microsoft.com/office/powerpoint/2010/main" val="39672019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4D45D-D322-465C-B311-C85BD08CCF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58752" y="5356612"/>
            <a:ext cx="3034666" cy="1352779"/>
          </a:xfrm>
          <a:prstGeom prst="rect">
            <a:avLst/>
          </a:prstGeom>
        </p:spPr>
      </p:pic>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Video 3">
            <a:hlinkClick r:id="" action="ppaction://media"/>
            <a:extLst>
              <a:ext uri="{FF2B5EF4-FFF2-40B4-BE49-F238E27FC236}">
                <a16:creationId xmlns:a16="http://schemas.microsoft.com/office/drawing/2014/main" id="{CFC5B678-68BC-F6E2-FAFB-0C4734CC8949}"/>
              </a:ext>
            </a:extLst>
          </p:cNvPr>
          <p:cNvPicPr>
            <a:picLocks noChangeAspect="1"/>
          </p:cNvPicPr>
          <p:nvPr>
            <a:videoFile r:link="rId1"/>
            <p:extLst>
              <p:ext uri="{DAA4B4D4-6D71-4841-9C94-3DE7FCFB9230}">
                <p14:media xmlns:p14="http://schemas.microsoft.com/office/powerpoint/2010/main" r:embed="rId2">
                  <p14:trim end="16341"/>
                </p14:media>
              </p:ext>
            </p:extLst>
          </p:nvPr>
        </p:nvPicPr>
        <p:blipFill>
          <a:blip r:embed="rId6"/>
          <a:stretch>
            <a:fillRect/>
          </a:stretch>
        </p:blipFill>
        <p:spPr>
          <a:xfrm>
            <a:off x="198582" y="696339"/>
            <a:ext cx="5852160" cy="3291840"/>
          </a:xfrm>
          <a:prstGeom prst="rect">
            <a:avLst/>
          </a:prstGeom>
        </p:spPr>
      </p:pic>
      <p:pic>
        <p:nvPicPr>
          <p:cNvPr id="2" name="Video 3">
            <a:hlinkClick r:id="" action="ppaction://media"/>
            <a:extLst>
              <a:ext uri="{FF2B5EF4-FFF2-40B4-BE49-F238E27FC236}">
                <a16:creationId xmlns:a16="http://schemas.microsoft.com/office/drawing/2014/main" id="{EE6CFD2C-7C6F-3F52-B05C-AFF429AF4DBE}"/>
              </a:ext>
            </a:extLst>
          </p:cNvPr>
          <p:cNvPicPr>
            <a:picLocks noChangeAspect="1"/>
          </p:cNvPicPr>
          <p:nvPr>
            <a:videoFile r:link="rId1"/>
            <p:extLst>
              <p:ext uri="{DAA4B4D4-6D71-4841-9C94-3DE7FCFB9230}">
                <p14:media xmlns:p14="http://schemas.microsoft.com/office/powerpoint/2010/main" r:embed="rId2">
                  <p14:trim st="8500" end="7841"/>
                </p14:media>
              </p:ext>
            </p:extLst>
          </p:nvPr>
        </p:nvPicPr>
        <p:blipFill>
          <a:blip r:embed="rId6"/>
          <a:stretch>
            <a:fillRect/>
          </a:stretch>
        </p:blipFill>
        <p:spPr>
          <a:xfrm>
            <a:off x="6096000" y="684049"/>
            <a:ext cx="5852160" cy="3291840"/>
          </a:xfrm>
          <a:prstGeom prst="rect">
            <a:avLst/>
          </a:prstGeom>
        </p:spPr>
      </p:pic>
      <p:sp>
        <p:nvSpPr>
          <p:cNvPr id="3" name="TextBox 2">
            <a:extLst>
              <a:ext uri="{FF2B5EF4-FFF2-40B4-BE49-F238E27FC236}">
                <a16:creationId xmlns:a16="http://schemas.microsoft.com/office/drawing/2014/main" id="{E39D08C1-8BA1-C46A-A587-76B18B764008}"/>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Tomographic Reconstruction</a:t>
            </a:r>
          </a:p>
        </p:txBody>
      </p:sp>
      <p:sp>
        <p:nvSpPr>
          <p:cNvPr id="7" name="Slide Number Placeholder 6">
            <a:extLst>
              <a:ext uri="{FF2B5EF4-FFF2-40B4-BE49-F238E27FC236}">
                <a16:creationId xmlns:a16="http://schemas.microsoft.com/office/drawing/2014/main" id="{9E07B877-DEB3-00EE-14D0-738F4FEE5260}"/>
              </a:ext>
            </a:extLst>
          </p:cNvPr>
          <p:cNvSpPr>
            <a:spLocks noGrp="1"/>
          </p:cNvSpPr>
          <p:nvPr>
            <p:ph type="sldNum" sz="quarter" idx="12"/>
          </p:nvPr>
        </p:nvSpPr>
        <p:spPr/>
        <p:txBody>
          <a:bodyPr/>
          <a:lstStyle/>
          <a:p>
            <a:fld id="{A6364C89-10E1-4A69-A6C7-BE2F9740B5DB}" type="slidenum">
              <a:rPr lang="en-US" smtClean="0"/>
              <a:t>5</a:t>
            </a:fld>
            <a:endParaRPr lang="en-US"/>
          </a:p>
        </p:txBody>
      </p:sp>
      <p:sp>
        <p:nvSpPr>
          <p:cNvPr id="8" name="TextBox 7">
            <a:extLst>
              <a:ext uri="{FF2B5EF4-FFF2-40B4-BE49-F238E27FC236}">
                <a16:creationId xmlns:a16="http://schemas.microsoft.com/office/drawing/2014/main" id="{C9DCC99F-0153-FBA1-4FA2-219062E2B219}"/>
              </a:ext>
            </a:extLst>
          </p:cNvPr>
          <p:cNvSpPr txBox="1"/>
          <p:nvPr/>
        </p:nvSpPr>
        <p:spPr>
          <a:xfrm>
            <a:off x="439882" y="4744475"/>
            <a:ext cx="11107695" cy="954107"/>
          </a:xfrm>
          <a:prstGeom prst="rect">
            <a:avLst/>
          </a:prstGeom>
          <a:noFill/>
        </p:spPr>
        <p:txBody>
          <a:bodyPr wrap="square">
            <a:spAutoFit/>
          </a:bodyPr>
          <a:lstStyle/>
          <a:p>
            <a:pPr marL="342900" indent="-342900">
              <a:spcBef>
                <a:spcPts val="900"/>
              </a:spcBef>
              <a:buFont typeface="Arial" panose="020B0604020202020204" pitchFamily="34" charset="0"/>
              <a:buChar char="•"/>
            </a:pPr>
            <a:r>
              <a:rPr lang="en-US" altLang="en-US" sz="2800" dirty="0">
                <a:latin typeface="Helvetica" panose="020B0604020202020204" pitchFamily="34" charset="0"/>
                <a:cs typeface="Helvetica" panose="020B0604020202020204" pitchFamily="34" charset="0"/>
              </a:rPr>
              <a:t>Resolves internal structures of a test media from conventional projection images.</a:t>
            </a:r>
          </a:p>
        </p:txBody>
      </p:sp>
      <p:sp>
        <p:nvSpPr>
          <p:cNvPr id="9" name="TextBox 8">
            <a:extLst>
              <a:ext uri="{FF2B5EF4-FFF2-40B4-BE49-F238E27FC236}">
                <a16:creationId xmlns:a16="http://schemas.microsoft.com/office/drawing/2014/main" id="{1C682323-7F3D-900E-5ED3-A2246A35A25E}"/>
              </a:ext>
            </a:extLst>
          </p:cNvPr>
          <p:cNvSpPr txBox="1"/>
          <p:nvPr/>
        </p:nvSpPr>
        <p:spPr>
          <a:xfrm>
            <a:off x="1123122" y="4068052"/>
            <a:ext cx="3252233" cy="523220"/>
          </a:xfrm>
          <a:prstGeom prst="rect">
            <a:avLst/>
          </a:prstGeom>
          <a:noFill/>
        </p:spPr>
        <p:txBody>
          <a:bodyPr wrap="square">
            <a:spAutoFit/>
          </a:bodyPr>
          <a:lstStyle/>
          <a:p>
            <a:pPr>
              <a:spcBef>
                <a:spcPts val="900"/>
              </a:spcBef>
              <a:buClr>
                <a:srgbClr val="00529B"/>
              </a:buClr>
            </a:pPr>
            <a:r>
              <a:rPr lang="en-US" altLang="en-US" sz="2800" dirty="0">
                <a:latin typeface="Helvetica" panose="020B0604020202020204" pitchFamily="34" charset="0"/>
                <a:cs typeface="Helvetica" panose="020B0604020202020204" pitchFamily="34" charset="0"/>
              </a:rPr>
              <a:t>Obtain projections</a:t>
            </a:r>
          </a:p>
        </p:txBody>
      </p:sp>
      <p:sp>
        <p:nvSpPr>
          <p:cNvPr id="10" name="TextBox 9">
            <a:extLst>
              <a:ext uri="{FF2B5EF4-FFF2-40B4-BE49-F238E27FC236}">
                <a16:creationId xmlns:a16="http://schemas.microsoft.com/office/drawing/2014/main" id="{CBB6E774-2318-19F2-C95E-60F48F9E99B5}"/>
              </a:ext>
            </a:extLst>
          </p:cNvPr>
          <p:cNvSpPr txBox="1"/>
          <p:nvPr/>
        </p:nvSpPr>
        <p:spPr>
          <a:xfrm>
            <a:off x="7816647" y="4023454"/>
            <a:ext cx="2790983" cy="523220"/>
          </a:xfrm>
          <a:prstGeom prst="rect">
            <a:avLst/>
          </a:prstGeom>
          <a:noFill/>
        </p:spPr>
        <p:txBody>
          <a:bodyPr wrap="square">
            <a:spAutoFit/>
          </a:bodyPr>
          <a:lstStyle/>
          <a:p>
            <a:pPr>
              <a:spcBef>
                <a:spcPts val="900"/>
              </a:spcBef>
              <a:buClr>
                <a:srgbClr val="00529B"/>
              </a:buClr>
            </a:pPr>
            <a:r>
              <a:rPr lang="en-US" altLang="en-US" sz="2800" dirty="0">
                <a:latin typeface="Helvetica" panose="020B0604020202020204" pitchFamily="34" charset="0"/>
                <a:cs typeface="Helvetica" panose="020B0604020202020204" pitchFamily="34" charset="0"/>
              </a:rPr>
              <a:t>Reconstruction</a:t>
            </a:r>
          </a:p>
        </p:txBody>
      </p:sp>
      <p:cxnSp>
        <p:nvCxnSpPr>
          <p:cNvPr id="12" name="Straight Arrow Connector 11">
            <a:extLst>
              <a:ext uri="{FF2B5EF4-FFF2-40B4-BE49-F238E27FC236}">
                <a16:creationId xmlns:a16="http://schemas.microsoft.com/office/drawing/2014/main" id="{7D3250BC-3097-7DE3-676B-1BC10357F293}"/>
              </a:ext>
            </a:extLst>
          </p:cNvPr>
          <p:cNvCxnSpPr>
            <a:cxnSpLocks/>
            <a:stCxn id="9" idx="3"/>
            <a:endCxn id="10" idx="1"/>
          </p:cNvCxnSpPr>
          <p:nvPr/>
        </p:nvCxnSpPr>
        <p:spPr>
          <a:xfrm flipV="1">
            <a:off x="4375355" y="4285064"/>
            <a:ext cx="3441292" cy="4459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157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8000" fill="hold"/>
                                        <p:tgtEl>
                                          <p:spTgt spid="6"/>
                                        </p:tgtEl>
                                      </p:cBhvr>
                                    </p:cmd>
                                  </p:childTnLst>
                                </p:cTn>
                              </p:par>
                              <p:par>
                                <p:cTn id="7" presetID="1" presetClass="mediacall" presetSubtype="0" fill="hold" nodeType="withEffect">
                                  <p:stCondLst>
                                    <p:cond delay="0"/>
                                  </p:stCondLst>
                                  <p:childTnLst>
                                    <p:cmd type="call" cmd="playFrom(0.0)">
                                      <p:cBhvr>
                                        <p:cTn id="8"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6"/>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withEffect">
                                  <p:stCondLst>
                                    <p:cond delay="0"/>
                                  </p:stCondLst>
                                  <p:childTnLst>
                                    <p:cmd type="call" cmd="togglePause">
                                      <p:cBhvr>
                                        <p:cTn id="13" dur="1" fill="hold"/>
                                        <p:tgtEl>
                                          <p:spTgt spid="6"/>
                                        </p:tgtEl>
                                      </p:cBhvr>
                                    </p:cmd>
                                  </p:childTnLst>
                                </p:cTn>
                              </p:par>
                            </p:childTnLst>
                          </p:cTn>
                        </p:par>
                      </p:childTnLst>
                    </p:cTn>
                  </p:par>
                </p:childTnLst>
              </p:cTn>
              <p:nextCondLst>
                <p:cond evt="onClick" delay="0">
                  <p:tgtEl>
                    <p:spTgt spid="6"/>
                  </p:tgtEl>
                </p:cond>
              </p:nextCondLst>
            </p:seq>
            <p:video>
              <p:cMediaNode vol="80000" mute="1">
                <p:cTn id="14" repeatCount="indefinite" fill="hold" display="0">
                  <p:stCondLst>
                    <p:cond delay="indefinite"/>
                  </p:stCondLst>
                </p:cTn>
                <p:tgtEl>
                  <p:spTgt spid="6"/>
                </p:tgtEl>
              </p:cMediaNode>
            </p:video>
            <p:seq concurrent="1" nextAc="seek">
              <p:cTn id="15" restart="whenNotActive" fill="hold" evtFilter="cancelBubble" nodeType="interactiveSeq">
                <p:stCondLst>
                  <p:cond evt="onClick" delay="0">
                    <p:tgtEl>
                      <p:spTgt spid="2"/>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withEffect">
                                  <p:stCondLst>
                                    <p:cond delay="0"/>
                                  </p:stCondLst>
                                  <p:childTnLst>
                                    <p:cmd type="call" cmd="togglePause">
                                      <p:cBhvr>
                                        <p:cTn id="19" dur="1" fill="hold"/>
                                        <p:tgtEl>
                                          <p:spTgt spid="2"/>
                                        </p:tgtEl>
                                      </p:cBhvr>
                                    </p:cmd>
                                  </p:childTnLst>
                                </p:cTn>
                              </p:par>
                            </p:childTnLst>
                          </p:cTn>
                        </p:par>
                      </p:childTnLst>
                    </p:cTn>
                  </p:par>
                </p:childTnLst>
              </p:cTn>
              <p:nextCondLst>
                <p:cond evt="onClick" delay="0">
                  <p:tgtEl>
                    <p:spTgt spid="2"/>
                  </p:tgtEl>
                </p:cond>
              </p:nextCondLst>
            </p:seq>
            <p:video>
              <p:cMediaNode vol="80000" mute="1">
                <p:cTn id="20" repeatCount="indefinite"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4D45D-D322-465C-B311-C85BD08CC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65203" y="0"/>
            <a:ext cx="3034666" cy="1352779"/>
          </a:xfrm>
          <a:prstGeom prst="rect">
            <a:avLst/>
          </a:prstGeom>
        </p:spPr>
      </p:pic>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B44DFBC4-32AF-0071-5257-BF0C12450D99}"/>
              </a:ext>
            </a:extLst>
          </p:cNvPr>
          <p:cNvSpPr>
            <a:spLocks noGrp="1"/>
          </p:cNvSpPr>
          <p:nvPr>
            <p:ph idx="1"/>
          </p:nvPr>
        </p:nvSpPr>
        <p:spPr>
          <a:xfrm>
            <a:off x="439882" y="3051394"/>
            <a:ext cx="11090202" cy="2633790"/>
          </a:xfrm>
        </p:spPr>
        <p:txBody>
          <a:bodyPr>
            <a:normAutofit/>
          </a:bodyPr>
          <a:lstStyle/>
          <a:p>
            <a:pPr>
              <a:spcBef>
                <a:spcPts val="900"/>
              </a:spcBef>
              <a:buFont typeface="Wingdings" panose="05000000000000000000" pitchFamily="2" charset="2"/>
              <a:buChar char="Ø"/>
            </a:pPr>
            <a:r>
              <a:rPr lang="en-US" altLang="en-US" dirty="0">
                <a:latin typeface="Helvetica" panose="020B0604020202020204" pitchFamily="34" charset="0"/>
                <a:cs typeface="Helvetica" panose="020B0604020202020204" pitchFamily="34" charset="0"/>
              </a:rPr>
              <a:t>Understanding shock wave patterns and interactions in RDC exhaust.</a:t>
            </a: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a:p>
            <a:pPr>
              <a:spcBef>
                <a:spcPts val="900"/>
              </a:spcBef>
              <a:buFont typeface="Wingdings" panose="05000000000000000000" pitchFamily="2" charset="2"/>
              <a:buChar char="Ø"/>
            </a:pPr>
            <a:r>
              <a:rPr lang="en-US" altLang="en-US" dirty="0">
                <a:latin typeface="Helvetica" panose="020B0604020202020204" pitchFamily="34" charset="0"/>
                <a:cs typeface="Helvetica" panose="020B0604020202020204" pitchFamily="34" charset="0"/>
              </a:rPr>
              <a:t>Visualizing these phenomena to optimize combustor design for maximum exhaust efficiency and combustor performance.</a:t>
            </a: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a:p>
            <a:pPr>
              <a:spcBef>
                <a:spcPts val="900"/>
              </a:spcBef>
              <a:buFont typeface="Wingdings" panose="05000000000000000000" pitchFamily="2" charset="2"/>
              <a:buChar char="Ø"/>
            </a:pPr>
            <a:endParaRPr lang="en-US" altLang="en-US" dirty="0">
              <a:latin typeface="Helvetica" panose="020B0604020202020204" pitchFamily="34" charset="0"/>
              <a:cs typeface="Helvetica" panose="020B0604020202020204" pitchFamily="34" charset="0"/>
            </a:endParaRPr>
          </a:p>
        </p:txBody>
      </p:sp>
      <p:sp>
        <p:nvSpPr>
          <p:cNvPr id="3" name="TextBox 2">
            <a:extLst>
              <a:ext uri="{FF2B5EF4-FFF2-40B4-BE49-F238E27FC236}">
                <a16:creationId xmlns:a16="http://schemas.microsoft.com/office/drawing/2014/main" id="{3B4F273F-E3D9-A0CA-4ABC-7C671358A0B5}"/>
              </a:ext>
            </a:extLst>
          </p:cNvPr>
          <p:cNvSpPr txBox="1"/>
          <p:nvPr/>
        </p:nvSpPr>
        <p:spPr>
          <a:xfrm>
            <a:off x="-159085" y="384411"/>
            <a:ext cx="11874759" cy="584775"/>
          </a:xfrm>
          <a:prstGeom prst="rect">
            <a:avLst/>
          </a:prstGeom>
          <a:noFill/>
        </p:spPr>
        <p:txBody>
          <a:bodyPr wrap="square">
            <a:spAutoFit/>
          </a:bodyPr>
          <a:lstStyle/>
          <a:p>
            <a:pPr algn="ctr"/>
            <a:r>
              <a:rPr lang="en-US" sz="3200" b="1" dirty="0">
                <a:latin typeface="Times New Roman" panose="02020603050405020304" pitchFamily="18" charset="0"/>
                <a:ea typeface="Lato" panose="020F0502020204030203" pitchFamily="34" charset="0"/>
                <a:cs typeface="Times New Roman" panose="02020603050405020304" pitchFamily="18" charset="0"/>
              </a:rPr>
              <a:t>GOALS OF THE STUDY</a:t>
            </a:r>
          </a:p>
        </p:txBody>
      </p:sp>
      <p:sp>
        <p:nvSpPr>
          <p:cNvPr id="6" name="Slide Number Placeholder 5">
            <a:extLst>
              <a:ext uri="{FF2B5EF4-FFF2-40B4-BE49-F238E27FC236}">
                <a16:creationId xmlns:a16="http://schemas.microsoft.com/office/drawing/2014/main" id="{07F214F8-5FF6-202F-EC98-5329F86F3AB9}"/>
              </a:ext>
            </a:extLst>
          </p:cNvPr>
          <p:cNvSpPr>
            <a:spLocks noGrp="1"/>
          </p:cNvSpPr>
          <p:nvPr>
            <p:ph type="sldNum" sz="quarter" idx="12"/>
          </p:nvPr>
        </p:nvSpPr>
        <p:spPr/>
        <p:txBody>
          <a:bodyPr/>
          <a:lstStyle/>
          <a:p>
            <a:fld id="{A6364C89-10E1-4A69-A6C7-BE2F9740B5DB}" type="slidenum">
              <a:rPr lang="en-US" smtClean="0"/>
              <a:t>6</a:t>
            </a:fld>
            <a:endParaRPr lang="en-US"/>
          </a:p>
        </p:txBody>
      </p:sp>
      <p:sp>
        <p:nvSpPr>
          <p:cNvPr id="7" name="TextBox 6">
            <a:extLst>
              <a:ext uri="{FF2B5EF4-FFF2-40B4-BE49-F238E27FC236}">
                <a16:creationId xmlns:a16="http://schemas.microsoft.com/office/drawing/2014/main" id="{7EDC83D4-4E9D-964E-1290-B357961EABA0}"/>
              </a:ext>
            </a:extLst>
          </p:cNvPr>
          <p:cNvSpPr txBox="1"/>
          <p:nvPr/>
        </p:nvSpPr>
        <p:spPr>
          <a:xfrm>
            <a:off x="681182" y="1405882"/>
            <a:ext cx="10939318" cy="954107"/>
          </a:xfrm>
          <a:prstGeom prst="rect">
            <a:avLst/>
          </a:prstGeom>
          <a:solidFill>
            <a:schemeClr val="accent4">
              <a:lumMod val="20000"/>
              <a:lumOff val="80000"/>
            </a:schemeClr>
          </a:solidFill>
        </p:spPr>
        <p:txBody>
          <a:bodyPr wrap="square">
            <a:spAutoFit/>
          </a:bodyPr>
          <a:lstStyle/>
          <a:p>
            <a:pPr marR="0" lvl="0" algn="ctr" defTabSz="914400" rtl="0" eaLnBrk="0" fontAlgn="base" latinLnBrk="0" hangingPunct="0">
              <a:lnSpc>
                <a:spcPct val="100000"/>
              </a:lnSpc>
              <a:spcBef>
                <a:spcPts val="900"/>
              </a:spcBef>
              <a:spcAft>
                <a:spcPct val="0"/>
              </a:spcAft>
              <a:buClr>
                <a:srgbClr val="00529B"/>
              </a:buClr>
              <a:buSzTx/>
              <a:tabLst/>
              <a:defRPr/>
            </a:pPr>
            <a:r>
              <a:rPr lang="en-US" altLang="en-US" sz="2800" b="1" kern="0" dirty="0">
                <a:solidFill>
                  <a:srgbClr val="000000"/>
                </a:solidFill>
                <a:latin typeface="Helvetica" charset="0"/>
                <a:cs typeface="Helvetica" charset="0"/>
              </a:rPr>
              <a:t>Measure </a:t>
            </a:r>
            <a:r>
              <a:rPr kumimoji="0" lang="en-US" altLang="en-US" sz="2800" b="1" i="0" u="none" strike="noStrike" kern="0" cap="none" spc="0" normalizeH="0" baseline="0" noProof="0" dirty="0">
                <a:ln>
                  <a:noFill/>
                </a:ln>
                <a:solidFill>
                  <a:srgbClr val="000000"/>
                </a:solidFill>
                <a:effectLst/>
                <a:uLnTx/>
                <a:uFillTx/>
                <a:latin typeface="Helvetica" charset="0"/>
                <a:cs typeface="Helvetica" charset="0"/>
              </a:rPr>
              <a:t>3D density field in RDC exhaust using schlieren tomography</a:t>
            </a:r>
          </a:p>
        </p:txBody>
      </p:sp>
    </p:spTree>
    <p:extLst>
      <p:ext uri="{BB962C8B-B14F-4D97-AF65-F5344CB8AC3E}">
        <p14:creationId xmlns:p14="http://schemas.microsoft.com/office/powerpoint/2010/main" val="290981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BB42E6AF-4293-0EBB-4D4D-6D242549BAC2}"/>
              </a:ext>
            </a:extLst>
          </p:cNvPr>
          <p:cNvSpPr txBox="1"/>
          <p:nvPr/>
        </p:nvSpPr>
        <p:spPr>
          <a:xfrm>
            <a:off x="312983" y="930430"/>
            <a:ext cx="11132568" cy="946413"/>
          </a:xfrm>
          <a:prstGeom prst="rect">
            <a:avLst/>
          </a:prstGeom>
          <a:noFill/>
        </p:spPr>
        <p:txBody>
          <a:bodyPr wrap="square">
            <a:spAutoFit/>
          </a:bodyPr>
          <a:lstStyle/>
          <a:p>
            <a:pPr marL="342900" indent="-342900">
              <a:spcBef>
                <a:spcPts val="900"/>
              </a:spcBef>
              <a:buFont typeface="Arial" panose="020B0604020202020204" pitchFamily="34" charset="0"/>
              <a:buChar char="•"/>
            </a:pPr>
            <a:r>
              <a:rPr lang="en-US" altLang="en-US" sz="2400" dirty="0">
                <a:latin typeface="Helvetica" panose="020B0604020202020204" pitchFamily="34" charset="0"/>
                <a:cs typeface="Helvetica" panose="020B0604020202020204" pitchFamily="34" charset="0"/>
              </a:rPr>
              <a:t>Leverages differences in optical density into ray deflections </a:t>
            </a:r>
          </a:p>
          <a:p>
            <a:pPr marL="342900" indent="-342900">
              <a:spcBef>
                <a:spcPts val="900"/>
              </a:spcBef>
              <a:buFont typeface="Arial" panose="020B0604020202020204" pitchFamily="34" charset="0"/>
              <a:buChar char="•"/>
            </a:pPr>
            <a:r>
              <a:rPr lang="en-US" altLang="en-US" sz="2400" dirty="0">
                <a:latin typeface="Helvetica" panose="020B0604020202020204" pitchFamily="34" charset="0"/>
                <a:cs typeface="Helvetica" panose="020B0604020202020204" pitchFamily="34" charset="0"/>
              </a:rPr>
              <a:t>These deflections can be quantified with change in color of the filter.</a:t>
            </a:r>
          </a:p>
        </p:txBody>
      </p:sp>
      <p:pic>
        <p:nvPicPr>
          <p:cNvPr id="3" name="Picture 2" descr="Chart&#10;&#10;Description automatically generated">
            <a:extLst>
              <a:ext uri="{FF2B5EF4-FFF2-40B4-BE49-F238E27FC236}">
                <a16:creationId xmlns:a16="http://schemas.microsoft.com/office/drawing/2014/main" id="{A6C98676-1A97-1E83-D825-F5B52745DC56}"/>
              </a:ext>
            </a:extLst>
          </p:cNvPr>
          <p:cNvPicPr>
            <a:picLocks noChangeAspect="1"/>
          </p:cNvPicPr>
          <p:nvPr/>
        </p:nvPicPr>
        <p:blipFill rotWithShape="1">
          <a:blip r:embed="rId3">
            <a:extLst>
              <a:ext uri="{28A0092B-C50C-407E-A947-70E740481C1C}">
                <a14:useLocalDpi xmlns:a14="http://schemas.microsoft.com/office/drawing/2010/main" val="0"/>
              </a:ext>
            </a:extLst>
          </a:blip>
          <a:srcRect l="85476"/>
          <a:stretch/>
        </p:blipFill>
        <p:spPr>
          <a:xfrm>
            <a:off x="9273613" y="2456298"/>
            <a:ext cx="2508909" cy="3743418"/>
          </a:xfrm>
          <a:prstGeom prst="rect">
            <a:avLst/>
          </a:prstGeom>
        </p:spPr>
      </p:pic>
      <p:sp>
        <p:nvSpPr>
          <p:cNvPr id="8" name="TextBox 7">
            <a:extLst>
              <a:ext uri="{FF2B5EF4-FFF2-40B4-BE49-F238E27FC236}">
                <a16:creationId xmlns:a16="http://schemas.microsoft.com/office/drawing/2014/main" id="{4F76F1D2-466A-DD7C-8E12-DF2339B80975}"/>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Rainbow Schlieren Deflectometry</a:t>
            </a:r>
          </a:p>
        </p:txBody>
      </p:sp>
      <p:sp>
        <p:nvSpPr>
          <p:cNvPr id="9" name="Slide Number Placeholder 8">
            <a:extLst>
              <a:ext uri="{FF2B5EF4-FFF2-40B4-BE49-F238E27FC236}">
                <a16:creationId xmlns:a16="http://schemas.microsoft.com/office/drawing/2014/main" id="{7B825A8D-E9EE-CA61-62B9-57A24C145311}"/>
              </a:ext>
            </a:extLst>
          </p:cNvPr>
          <p:cNvSpPr>
            <a:spLocks noGrp="1"/>
          </p:cNvSpPr>
          <p:nvPr>
            <p:ph type="sldNum" sz="quarter" idx="12"/>
          </p:nvPr>
        </p:nvSpPr>
        <p:spPr/>
        <p:txBody>
          <a:bodyPr/>
          <a:lstStyle/>
          <a:p>
            <a:fld id="{A6364C89-10E1-4A69-A6C7-BE2F9740B5DB}" type="slidenum">
              <a:rPr lang="en-US" smtClean="0"/>
              <a:t>7</a:t>
            </a:fld>
            <a:endParaRPr lang="en-US"/>
          </a:p>
        </p:txBody>
      </p:sp>
      <p:grpSp>
        <p:nvGrpSpPr>
          <p:cNvPr id="66" name="Group 65">
            <a:extLst>
              <a:ext uri="{FF2B5EF4-FFF2-40B4-BE49-F238E27FC236}">
                <a16:creationId xmlns:a16="http://schemas.microsoft.com/office/drawing/2014/main" id="{0EF60BB9-0E22-4201-927E-1C99C2F4CA29}"/>
              </a:ext>
            </a:extLst>
          </p:cNvPr>
          <p:cNvGrpSpPr/>
          <p:nvPr/>
        </p:nvGrpSpPr>
        <p:grpSpPr>
          <a:xfrm>
            <a:off x="1491191" y="1911032"/>
            <a:ext cx="7082608" cy="4445317"/>
            <a:chOff x="3040407" y="2675861"/>
            <a:chExt cx="5754086" cy="3482343"/>
          </a:xfrm>
        </p:grpSpPr>
        <p:cxnSp>
          <p:nvCxnSpPr>
            <p:cNvPr id="20" name="Straight Connector 19">
              <a:extLst>
                <a:ext uri="{FF2B5EF4-FFF2-40B4-BE49-F238E27FC236}">
                  <a16:creationId xmlns:a16="http://schemas.microsoft.com/office/drawing/2014/main" id="{9B9750A1-FEE2-4ED3-BA6A-540A79A51C53}"/>
                </a:ext>
              </a:extLst>
            </p:cNvPr>
            <p:cNvCxnSpPr>
              <a:cxnSpLocks/>
            </p:cNvCxnSpPr>
            <p:nvPr/>
          </p:nvCxnSpPr>
          <p:spPr>
            <a:xfrm flipV="1">
              <a:off x="3663820" y="3179038"/>
              <a:ext cx="358738" cy="53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29C05027-9DA3-4574-9D6C-20C5F2AE9D77}"/>
                </a:ext>
              </a:extLst>
            </p:cNvPr>
            <p:cNvCxnSpPr>
              <a:cxnSpLocks/>
            </p:cNvCxnSpPr>
            <p:nvPr/>
          </p:nvCxnSpPr>
          <p:spPr>
            <a:xfrm flipV="1">
              <a:off x="4629929" y="3191071"/>
              <a:ext cx="2647253" cy="1"/>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7DE83827-68A9-41FE-A961-614480D03675}"/>
                </a:ext>
              </a:extLst>
            </p:cNvPr>
            <p:cNvCxnSpPr>
              <a:cxnSpLocks/>
            </p:cNvCxnSpPr>
            <p:nvPr/>
          </p:nvCxnSpPr>
          <p:spPr>
            <a:xfrm flipV="1">
              <a:off x="4659198" y="3589352"/>
              <a:ext cx="2647253" cy="1"/>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1" name="Picture 10" descr="A screenshot of a video game&#10;&#10;Description automatically generated">
              <a:extLst>
                <a:ext uri="{FF2B5EF4-FFF2-40B4-BE49-F238E27FC236}">
                  <a16:creationId xmlns:a16="http://schemas.microsoft.com/office/drawing/2014/main" id="{2F34BA66-8802-41FE-9238-E3FE9614AB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407" y="2675861"/>
              <a:ext cx="5754086" cy="3482343"/>
            </a:xfrm>
            <a:prstGeom prst="rect">
              <a:avLst/>
            </a:prstGeom>
          </p:spPr>
        </p:pic>
        <p:cxnSp>
          <p:nvCxnSpPr>
            <p:cNvPr id="14" name="Straight Connector 13">
              <a:extLst>
                <a:ext uri="{FF2B5EF4-FFF2-40B4-BE49-F238E27FC236}">
                  <a16:creationId xmlns:a16="http://schemas.microsoft.com/office/drawing/2014/main" id="{F8F3152A-90D0-4391-94E3-0E8666E19DBE}"/>
                </a:ext>
              </a:extLst>
            </p:cNvPr>
            <p:cNvCxnSpPr>
              <a:cxnSpLocks/>
            </p:cNvCxnSpPr>
            <p:nvPr/>
          </p:nvCxnSpPr>
          <p:spPr>
            <a:xfrm flipV="1">
              <a:off x="3508310" y="3191070"/>
              <a:ext cx="155510" cy="20985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E43484B-4141-46AE-A9DE-52049D786C11}"/>
                </a:ext>
              </a:extLst>
            </p:cNvPr>
            <p:cNvCxnSpPr>
              <a:cxnSpLocks/>
            </p:cNvCxnSpPr>
            <p:nvPr/>
          </p:nvCxnSpPr>
          <p:spPr>
            <a:xfrm>
              <a:off x="3508310" y="3394739"/>
              <a:ext cx="155510" cy="20323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B8389EB-175E-469C-8308-795EC8111E88}"/>
                </a:ext>
              </a:extLst>
            </p:cNvPr>
            <p:cNvCxnSpPr>
              <a:cxnSpLocks/>
            </p:cNvCxnSpPr>
            <p:nvPr/>
          </p:nvCxnSpPr>
          <p:spPr>
            <a:xfrm flipV="1">
              <a:off x="3663820" y="3592652"/>
              <a:ext cx="358738" cy="5317"/>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3397F3B-B0F6-4627-A071-29B53822CDF9}"/>
                </a:ext>
              </a:extLst>
            </p:cNvPr>
            <p:cNvCxnSpPr>
              <a:cxnSpLocks/>
            </p:cNvCxnSpPr>
            <p:nvPr/>
          </p:nvCxnSpPr>
          <p:spPr>
            <a:xfrm>
              <a:off x="4006516" y="3184356"/>
              <a:ext cx="324852" cy="21038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91BF1BD-AE48-417C-8905-C4A3D2B7BF91}"/>
                </a:ext>
              </a:extLst>
            </p:cNvPr>
            <p:cNvCxnSpPr>
              <a:cxnSpLocks/>
            </p:cNvCxnSpPr>
            <p:nvPr/>
          </p:nvCxnSpPr>
          <p:spPr>
            <a:xfrm flipV="1">
              <a:off x="4022558" y="3394739"/>
              <a:ext cx="308810" cy="19172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F6C990C9-B2BB-4BD9-8370-E06E76EA6965}"/>
                </a:ext>
              </a:extLst>
            </p:cNvPr>
            <p:cNvCxnSpPr>
              <a:cxnSpLocks/>
            </p:cNvCxnSpPr>
            <p:nvPr/>
          </p:nvCxnSpPr>
          <p:spPr>
            <a:xfrm>
              <a:off x="4305077" y="3384927"/>
              <a:ext cx="324852" cy="21038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2066790-695E-478F-83F8-1E1B18B31248}"/>
                </a:ext>
              </a:extLst>
            </p:cNvPr>
            <p:cNvCxnSpPr>
              <a:cxnSpLocks/>
            </p:cNvCxnSpPr>
            <p:nvPr/>
          </p:nvCxnSpPr>
          <p:spPr>
            <a:xfrm flipV="1">
              <a:off x="4326244" y="3184355"/>
              <a:ext cx="303685" cy="207506"/>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26C48A9F-5661-4D28-BAEF-64D1BDD991C1}"/>
                </a:ext>
              </a:extLst>
            </p:cNvPr>
            <p:cNvCxnSpPr>
              <a:cxnSpLocks/>
            </p:cNvCxnSpPr>
            <p:nvPr/>
          </p:nvCxnSpPr>
          <p:spPr>
            <a:xfrm>
              <a:off x="7277182" y="3185689"/>
              <a:ext cx="430836" cy="25119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8F809E5F-75F6-4406-B91D-343B088CD4A6}"/>
                </a:ext>
              </a:extLst>
            </p:cNvPr>
            <p:cNvCxnSpPr>
              <a:cxnSpLocks/>
            </p:cNvCxnSpPr>
            <p:nvPr/>
          </p:nvCxnSpPr>
          <p:spPr>
            <a:xfrm flipV="1">
              <a:off x="7247923" y="3429000"/>
              <a:ext cx="444266" cy="163652"/>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54F1B78-8630-4373-B063-BA4861B23568}"/>
                </a:ext>
              </a:extLst>
            </p:cNvPr>
            <p:cNvCxnSpPr>
              <a:cxnSpLocks/>
            </p:cNvCxnSpPr>
            <p:nvPr/>
          </p:nvCxnSpPr>
          <p:spPr>
            <a:xfrm>
              <a:off x="7708990" y="3436881"/>
              <a:ext cx="231852" cy="73945"/>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6E7F3126-EAF7-40FA-A690-92E1139D9EBF}"/>
                </a:ext>
              </a:extLst>
            </p:cNvPr>
            <p:cNvCxnSpPr>
              <a:cxnSpLocks/>
            </p:cNvCxnSpPr>
            <p:nvPr/>
          </p:nvCxnSpPr>
          <p:spPr>
            <a:xfrm flipV="1">
              <a:off x="7708018" y="3347110"/>
              <a:ext cx="232824" cy="7401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8688CE9-99C6-4E02-B686-C6BD8746F3BF}"/>
                </a:ext>
              </a:extLst>
            </p:cNvPr>
            <p:cNvCxnSpPr>
              <a:cxnSpLocks/>
            </p:cNvCxnSpPr>
            <p:nvPr/>
          </p:nvCxnSpPr>
          <p:spPr>
            <a:xfrm>
              <a:off x="3508310" y="3394694"/>
              <a:ext cx="2474514" cy="1604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D63D6C6-6808-4E0F-A5E2-A6CD8570A2C3}"/>
                </a:ext>
              </a:extLst>
            </p:cNvPr>
            <p:cNvCxnSpPr>
              <a:cxnSpLocks/>
            </p:cNvCxnSpPr>
            <p:nvPr/>
          </p:nvCxnSpPr>
          <p:spPr>
            <a:xfrm flipV="1">
              <a:off x="5953555" y="3283752"/>
              <a:ext cx="1225287" cy="117174"/>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A4AFB97A-70FD-433F-9606-247C9716EE0F}"/>
                </a:ext>
              </a:extLst>
            </p:cNvPr>
            <p:cNvCxnSpPr>
              <a:cxnSpLocks/>
            </p:cNvCxnSpPr>
            <p:nvPr/>
          </p:nvCxnSpPr>
          <p:spPr>
            <a:xfrm>
              <a:off x="7182242" y="3278258"/>
              <a:ext cx="726516" cy="157625"/>
            </a:xfrm>
            <a:prstGeom prst="line">
              <a:avLst/>
            </a:prstGeom>
            <a:ln>
              <a:solidFill>
                <a:srgbClr val="FF0000"/>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41471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D402384A-3695-69F7-A99C-FC59CC3CCD4F}"/>
              </a:ext>
            </a:extLst>
          </p:cNvPr>
          <p:cNvSpPr>
            <a:spLocks noGrp="1"/>
          </p:cNvSpPr>
          <p:nvPr>
            <p:ph type="sldNum" sz="quarter" idx="12"/>
          </p:nvPr>
        </p:nvSpPr>
        <p:spPr/>
        <p:txBody>
          <a:bodyPr/>
          <a:lstStyle/>
          <a:p>
            <a:fld id="{A6364C89-10E1-4A69-A6C7-BE2F9740B5DB}" type="slidenum">
              <a:rPr lang="en-US" smtClean="0"/>
              <a:t>8</a:t>
            </a:fld>
            <a:endParaRPr lang="en-US"/>
          </a:p>
        </p:txBody>
      </p:sp>
      <p:sp>
        <p:nvSpPr>
          <p:cNvPr id="2" name="TextBox 1">
            <a:extLst>
              <a:ext uri="{FF2B5EF4-FFF2-40B4-BE49-F238E27FC236}">
                <a16:creationId xmlns:a16="http://schemas.microsoft.com/office/drawing/2014/main" id="{E4502F3C-3D54-7029-F1C7-DC312865F42D}"/>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Quantitative Rainbow Schlieren Deflectometry</a:t>
            </a:r>
          </a:p>
        </p:txBody>
      </p:sp>
      <p:pic>
        <p:nvPicPr>
          <p:cNvPr id="9" name="Picture 8">
            <a:extLst>
              <a:ext uri="{FF2B5EF4-FFF2-40B4-BE49-F238E27FC236}">
                <a16:creationId xmlns:a16="http://schemas.microsoft.com/office/drawing/2014/main" id="{1AB865A5-856E-5F7F-540D-EE88244B234A}"/>
              </a:ext>
            </a:extLst>
          </p:cNvPr>
          <p:cNvPicPr>
            <a:picLocks noChangeAspect="1"/>
          </p:cNvPicPr>
          <p:nvPr/>
        </p:nvPicPr>
        <p:blipFill>
          <a:blip r:embed="rId3"/>
          <a:stretch>
            <a:fillRect/>
          </a:stretch>
        </p:blipFill>
        <p:spPr>
          <a:xfrm>
            <a:off x="466790" y="1642296"/>
            <a:ext cx="1490603" cy="2617428"/>
          </a:xfrm>
          <a:prstGeom prst="rect">
            <a:avLst/>
          </a:prstGeom>
        </p:spPr>
      </p:pic>
      <p:pic>
        <p:nvPicPr>
          <p:cNvPr id="10" name="Picture 9" descr="A graph of a line&#10;&#10;Description automatically generated with medium confidence">
            <a:extLst>
              <a:ext uri="{FF2B5EF4-FFF2-40B4-BE49-F238E27FC236}">
                <a16:creationId xmlns:a16="http://schemas.microsoft.com/office/drawing/2014/main" id="{192EE7D0-35E2-BAB8-DDFA-B43F63063A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5321" y="1526929"/>
            <a:ext cx="3254413" cy="3119165"/>
          </a:xfrm>
          <a:prstGeom prst="rect">
            <a:avLst/>
          </a:prstGeom>
        </p:spPr>
      </p:pic>
      <p:sp>
        <p:nvSpPr>
          <p:cNvPr id="12" name="TextBox 11">
            <a:extLst>
              <a:ext uri="{FF2B5EF4-FFF2-40B4-BE49-F238E27FC236}">
                <a16:creationId xmlns:a16="http://schemas.microsoft.com/office/drawing/2014/main" id="{83D6B35B-05E7-7C20-02F9-8CDF6FF92ECD}"/>
              </a:ext>
            </a:extLst>
          </p:cNvPr>
          <p:cNvSpPr txBox="1"/>
          <p:nvPr/>
        </p:nvSpPr>
        <p:spPr>
          <a:xfrm>
            <a:off x="6535203" y="946876"/>
            <a:ext cx="2549162" cy="461665"/>
          </a:xfrm>
          <a:prstGeom prst="rect">
            <a:avLst/>
          </a:prstGeom>
          <a:noFill/>
          <a:ln>
            <a:solidFill>
              <a:schemeClr val="tx1"/>
            </a:solidFill>
          </a:ln>
        </p:spPr>
        <p:txBody>
          <a:bodyPr wrap="square">
            <a:spAutoFit/>
          </a:bodyPr>
          <a:lstStyle/>
          <a:p>
            <a:r>
              <a:rPr lang="en-US" sz="2400" dirty="0">
                <a:latin typeface="Helvetica" panose="020B0604020202020204" pitchFamily="34" charset="0"/>
                <a:cs typeface="Helvetica" panose="020B0604020202020204" pitchFamily="34" charset="0"/>
              </a:rPr>
              <a:t>Deflection Angles</a:t>
            </a:r>
          </a:p>
        </p:txBody>
      </p:sp>
      <p:cxnSp>
        <p:nvCxnSpPr>
          <p:cNvPr id="14" name="Straight Arrow Connector 13">
            <a:extLst>
              <a:ext uri="{FF2B5EF4-FFF2-40B4-BE49-F238E27FC236}">
                <a16:creationId xmlns:a16="http://schemas.microsoft.com/office/drawing/2014/main" id="{CB1ABC84-59ED-B807-BF5A-F9FF832A4AF1}"/>
              </a:ext>
            </a:extLst>
          </p:cNvPr>
          <p:cNvCxnSpPr/>
          <p:nvPr/>
        </p:nvCxnSpPr>
        <p:spPr>
          <a:xfrm>
            <a:off x="2127295" y="2833557"/>
            <a:ext cx="41295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B554FD6-12F0-7A09-FAA5-4CF0AD5F755C}"/>
              </a:ext>
            </a:extLst>
          </p:cNvPr>
          <p:cNvCxnSpPr/>
          <p:nvPr/>
        </p:nvCxnSpPr>
        <p:spPr>
          <a:xfrm>
            <a:off x="6062511" y="2833557"/>
            <a:ext cx="41295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2A022329-97C6-E823-3ADE-2E47E3101233}"/>
              </a:ext>
            </a:extLst>
          </p:cNvPr>
          <p:cNvSpPr txBox="1"/>
          <p:nvPr/>
        </p:nvSpPr>
        <p:spPr>
          <a:xfrm>
            <a:off x="6856694" y="1665855"/>
            <a:ext cx="1682708" cy="400110"/>
          </a:xfrm>
          <a:prstGeom prst="rect">
            <a:avLst/>
          </a:prstGeom>
          <a:noFill/>
        </p:spPr>
        <p:txBody>
          <a:bodyPr wrap="square">
            <a:spAutoFit/>
          </a:bodyPr>
          <a:lstStyle/>
          <a:p>
            <a:r>
              <a:rPr lang="en-US" sz="2000" u="none" strike="noStrike" baseline="0" dirty="0">
                <a:latin typeface="Helvetica" panose="020B0604020202020204" pitchFamily="34" charset="0"/>
                <a:cs typeface="Helvetica" panose="020B0604020202020204" pitchFamily="34" charset="0"/>
              </a:rPr>
              <a:t>d(x) ≅ </a:t>
            </a:r>
            <a:r>
              <a:rPr lang="en-US" sz="2000" i="1" u="none" strike="noStrike" baseline="0" dirty="0">
                <a:latin typeface="TimesNewRomanPS-ItalicMT"/>
                <a:cs typeface="Times New Roman" panose="02020603050405020304" pitchFamily="18" charset="0"/>
              </a:rPr>
              <a:t>f</a:t>
            </a:r>
            <a:r>
              <a:rPr lang="en-US" sz="2000" u="none" strike="noStrike" baseline="-25000" dirty="0">
                <a:latin typeface="Helvetica" panose="020B0604020202020204" pitchFamily="34" charset="0"/>
                <a:cs typeface="Helvetica" panose="020B0604020202020204" pitchFamily="34" charset="0"/>
              </a:rPr>
              <a:t>2</a:t>
            </a:r>
            <a:r>
              <a:rPr lang="en-US" sz="2000" u="none" strike="noStrike" baseline="0" dirty="0">
                <a:latin typeface="Helvetica" panose="020B0604020202020204" pitchFamily="34" charset="0"/>
                <a:cs typeface="Helvetica" panose="020B0604020202020204" pitchFamily="34" charset="0"/>
              </a:rPr>
              <a:t> </a:t>
            </a:r>
            <a:r>
              <a:rPr lang="el-GR" sz="2000" u="none" strike="noStrike" baseline="0" dirty="0">
                <a:latin typeface="Helvetica" panose="020B0604020202020204" pitchFamily="34" charset="0"/>
                <a:cs typeface="Helvetica" panose="020B0604020202020204" pitchFamily="34" charset="0"/>
              </a:rPr>
              <a:t>ε(</a:t>
            </a:r>
            <a:r>
              <a:rPr lang="en-US" sz="2000" u="none" strike="noStrike" baseline="0" dirty="0">
                <a:latin typeface="Helvetica" panose="020B0604020202020204" pitchFamily="34" charset="0"/>
                <a:cs typeface="Helvetica" panose="020B0604020202020204" pitchFamily="34" charset="0"/>
              </a:rPr>
              <a:t>x)</a:t>
            </a:r>
          </a:p>
        </p:txBody>
      </p:sp>
      <p:sp>
        <p:nvSpPr>
          <p:cNvPr id="36" name="TextBox 35">
            <a:extLst>
              <a:ext uri="{FF2B5EF4-FFF2-40B4-BE49-F238E27FC236}">
                <a16:creationId xmlns:a16="http://schemas.microsoft.com/office/drawing/2014/main" id="{D889041E-ECDA-62F1-B9FA-EA28074CC0D9}"/>
              </a:ext>
            </a:extLst>
          </p:cNvPr>
          <p:cNvSpPr txBox="1"/>
          <p:nvPr/>
        </p:nvSpPr>
        <p:spPr>
          <a:xfrm>
            <a:off x="763701" y="952669"/>
            <a:ext cx="896783" cy="461665"/>
          </a:xfrm>
          <a:prstGeom prst="rect">
            <a:avLst/>
          </a:prstGeom>
          <a:noFill/>
          <a:ln>
            <a:solidFill>
              <a:schemeClr val="tx1"/>
            </a:solidFill>
          </a:ln>
        </p:spPr>
        <p:txBody>
          <a:bodyPr wrap="square">
            <a:spAutoFit/>
          </a:bodyPr>
          <a:lstStyle/>
          <a:p>
            <a:pPr algn="ctr"/>
            <a:r>
              <a:rPr lang="en-US" sz="2400" dirty="0">
                <a:latin typeface="Helvetica" panose="020B0604020202020204" pitchFamily="34" charset="0"/>
                <a:cs typeface="Helvetica" panose="020B0604020202020204" pitchFamily="34" charset="0"/>
              </a:rPr>
              <a:t>Hue</a:t>
            </a:r>
          </a:p>
        </p:txBody>
      </p:sp>
      <p:sp>
        <p:nvSpPr>
          <p:cNvPr id="37" name="TextBox 36">
            <a:extLst>
              <a:ext uri="{FF2B5EF4-FFF2-40B4-BE49-F238E27FC236}">
                <a16:creationId xmlns:a16="http://schemas.microsoft.com/office/drawing/2014/main" id="{70D7E4D5-8B01-EDCE-262F-E2C9A0C6AB09}"/>
              </a:ext>
            </a:extLst>
          </p:cNvPr>
          <p:cNvSpPr txBox="1"/>
          <p:nvPr/>
        </p:nvSpPr>
        <p:spPr>
          <a:xfrm>
            <a:off x="3627791" y="929326"/>
            <a:ext cx="1648447" cy="461665"/>
          </a:xfrm>
          <a:prstGeom prst="rect">
            <a:avLst/>
          </a:prstGeom>
          <a:noFill/>
          <a:ln>
            <a:solidFill>
              <a:schemeClr val="tx1"/>
            </a:solidFill>
          </a:ln>
        </p:spPr>
        <p:txBody>
          <a:bodyPr wrap="square">
            <a:spAutoFit/>
          </a:bodyPr>
          <a:lstStyle/>
          <a:p>
            <a:pPr algn="ctr"/>
            <a:r>
              <a:rPr lang="en-US" sz="2400" dirty="0">
                <a:latin typeface="Helvetica" panose="020B0604020202020204" pitchFamily="34" charset="0"/>
                <a:cs typeface="Helvetica" panose="020B0604020202020204" pitchFamily="34" charset="0"/>
              </a:rPr>
              <a:t>Deflection</a:t>
            </a:r>
          </a:p>
        </p:txBody>
      </p:sp>
      <p:sp>
        <p:nvSpPr>
          <p:cNvPr id="38" name="TextBox 37">
            <a:extLst>
              <a:ext uri="{FF2B5EF4-FFF2-40B4-BE49-F238E27FC236}">
                <a16:creationId xmlns:a16="http://schemas.microsoft.com/office/drawing/2014/main" id="{A6C4AFA9-790D-4EC8-D30C-9188E3FD3980}"/>
              </a:ext>
            </a:extLst>
          </p:cNvPr>
          <p:cNvSpPr txBox="1"/>
          <p:nvPr/>
        </p:nvSpPr>
        <p:spPr>
          <a:xfrm>
            <a:off x="198029" y="5081433"/>
            <a:ext cx="2044179" cy="830997"/>
          </a:xfrm>
          <a:prstGeom prst="rect">
            <a:avLst/>
          </a:prstGeom>
          <a:noFill/>
        </p:spPr>
        <p:txBody>
          <a:bodyPr wrap="square">
            <a:spAutoFit/>
          </a:bodyPr>
          <a:lstStyle/>
          <a:p>
            <a:pPr algn="ctr">
              <a:spcBef>
                <a:spcPts val="900"/>
              </a:spcBef>
              <a:buClr>
                <a:srgbClr val="00529B"/>
              </a:buClr>
            </a:pPr>
            <a:r>
              <a:rPr lang="en-US" altLang="en-US" sz="2400" dirty="0">
                <a:latin typeface="Helvetica" panose="020B0604020202020204" pitchFamily="34" charset="0"/>
                <a:cs typeface="Helvetica" panose="020B0604020202020204" pitchFamily="34" charset="0"/>
              </a:rPr>
              <a:t>Rainbow Filter</a:t>
            </a:r>
          </a:p>
        </p:txBody>
      </p:sp>
      <p:sp>
        <p:nvSpPr>
          <p:cNvPr id="39" name="TextBox 38">
            <a:extLst>
              <a:ext uri="{FF2B5EF4-FFF2-40B4-BE49-F238E27FC236}">
                <a16:creationId xmlns:a16="http://schemas.microsoft.com/office/drawing/2014/main" id="{609FED74-6AA9-775C-5626-2803B22F1B96}"/>
              </a:ext>
            </a:extLst>
          </p:cNvPr>
          <p:cNvSpPr txBox="1"/>
          <p:nvPr/>
        </p:nvSpPr>
        <p:spPr>
          <a:xfrm>
            <a:off x="3439887" y="5085499"/>
            <a:ext cx="2219194" cy="830997"/>
          </a:xfrm>
          <a:prstGeom prst="rect">
            <a:avLst/>
          </a:prstGeom>
          <a:noFill/>
        </p:spPr>
        <p:txBody>
          <a:bodyPr wrap="square">
            <a:spAutoFit/>
          </a:bodyPr>
          <a:lstStyle/>
          <a:p>
            <a:pPr algn="ctr">
              <a:spcBef>
                <a:spcPts val="900"/>
              </a:spcBef>
              <a:buClr>
                <a:srgbClr val="00529B"/>
              </a:buClr>
            </a:pPr>
            <a:r>
              <a:rPr lang="en-US" altLang="en-US" sz="2400" dirty="0">
                <a:latin typeface="Helvetica" panose="020B0604020202020204" pitchFamily="34" charset="0"/>
                <a:cs typeface="Helvetica" panose="020B0604020202020204" pitchFamily="34" charset="0"/>
              </a:rPr>
              <a:t>Calibration curve</a:t>
            </a:r>
          </a:p>
        </p:txBody>
      </p:sp>
      <p:grpSp>
        <p:nvGrpSpPr>
          <p:cNvPr id="44" name="Group 43">
            <a:extLst>
              <a:ext uri="{FF2B5EF4-FFF2-40B4-BE49-F238E27FC236}">
                <a16:creationId xmlns:a16="http://schemas.microsoft.com/office/drawing/2014/main" id="{87976A1B-8F08-839F-A571-02A9773C8270}"/>
              </a:ext>
            </a:extLst>
          </p:cNvPr>
          <p:cNvGrpSpPr/>
          <p:nvPr/>
        </p:nvGrpSpPr>
        <p:grpSpPr>
          <a:xfrm>
            <a:off x="6408343" y="2082581"/>
            <a:ext cx="2307761" cy="2938250"/>
            <a:chOff x="8094268" y="2082581"/>
            <a:chExt cx="2307761" cy="2938250"/>
          </a:xfrm>
        </p:grpSpPr>
        <p:grpSp>
          <p:nvGrpSpPr>
            <p:cNvPr id="35" name="Group 34">
              <a:extLst>
                <a:ext uri="{FF2B5EF4-FFF2-40B4-BE49-F238E27FC236}">
                  <a16:creationId xmlns:a16="http://schemas.microsoft.com/office/drawing/2014/main" id="{CED4E44B-0829-B385-0010-4C2218E3A428}"/>
                </a:ext>
              </a:extLst>
            </p:cNvPr>
            <p:cNvGrpSpPr/>
            <p:nvPr/>
          </p:nvGrpSpPr>
          <p:grpSpPr>
            <a:xfrm>
              <a:off x="8559343" y="2082581"/>
              <a:ext cx="1700980" cy="2408213"/>
              <a:chOff x="7278591" y="3948136"/>
              <a:chExt cx="1700980" cy="2408213"/>
            </a:xfrm>
          </p:grpSpPr>
          <p:grpSp>
            <p:nvGrpSpPr>
              <p:cNvPr id="28" name="Group 27">
                <a:extLst>
                  <a:ext uri="{FF2B5EF4-FFF2-40B4-BE49-F238E27FC236}">
                    <a16:creationId xmlns:a16="http://schemas.microsoft.com/office/drawing/2014/main" id="{5902F8AC-3EC4-6DFF-84A2-05B5880E5DE1}"/>
                  </a:ext>
                </a:extLst>
              </p:cNvPr>
              <p:cNvGrpSpPr/>
              <p:nvPr/>
            </p:nvGrpSpPr>
            <p:grpSpPr>
              <a:xfrm>
                <a:off x="7278591" y="4703838"/>
                <a:ext cx="1700980" cy="1652511"/>
                <a:chOff x="6892414" y="4363449"/>
                <a:chExt cx="1700980" cy="1652511"/>
              </a:xfrm>
            </p:grpSpPr>
            <p:sp>
              <p:nvSpPr>
                <p:cNvPr id="17" name="Oval 16">
                  <a:extLst>
                    <a:ext uri="{FF2B5EF4-FFF2-40B4-BE49-F238E27FC236}">
                      <a16:creationId xmlns:a16="http://schemas.microsoft.com/office/drawing/2014/main" id="{13671FFF-D4B8-BFA9-198A-EDBE4FE66663}"/>
                    </a:ext>
                  </a:extLst>
                </p:cNvPr>
                <p:cNvSpPr/>
                <p:nvPr/>
              </p:nvSpPr>
              <p:spPr>
                <a:xfrm>
                  <a:off x="6892414" y="4363449"/>
                  <a:ext cx="393289" cy="1652511"/>
                </a:xfrm>
                <a:prstGeom prst="ellipse">
                  <a:avLst/>
                </a:prstGeom>
                <a:ln w="19050">
                  <a:solidFill>
                    <a:schemeClr val="accent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6DD61FB6-D119-D793-D03C-DC4AAC02FB58}"/>
                    </a:ext>
                  </a:extLst>
                </p:cNvPr>
                <p:cNvCxnSpPr/>
                <p:nvPr/>
              </p:nvCxnSpPr>
              <p:spPr>
                <a:xfrm>
                  <a:off x="8190271" y="4699822"/>
                  <a:ext cx="0" cy="73741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713BBEB-CBC1-A230-EBCC-7734D4FCF759}"/>
                    </a:ext>
                  </a:extLst>
                </p:cNvPr>
                <p:cNvCxnSpPr>
                  <a:cxnSpLocks/>
                  <a:stCxn id="17" idx="0"/>
                </p:cNvCxnSpPr>
                <p:nvPr/>
              </p:nvCxnSpPr>
              <p:spPr>
                <a:xfrm>
                  <a:off x="7089059" y="4363449"/>
                  <a:ext cx="1504335" cy="896809"/>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A5F0364-24A1-5802-0BE5-C49D219BF9CA}"/>
                    </a:ext>
                  </a:extLst>
                </p:cNvPr>
                <p:cNvCxnSpPr>
                  <a:cxnSpLocks/>
                  <a:stCxn id="17" idx="4"/>
                </p:cNvCxnSpPr>
                <p:nvPr/>
              </p:nvCxnSpPr>
              <p:spPr>
                <a:xfrm flipV="1">
                  <a:off x="7089059" y="4650658"/>
                  <a:ext cx="1504335" cy="1365302"/>
                </a:xfrm>
                <a:prstGeom prst="line">
                  <a:avLst/>
                </a:prstGeom>
                <a:ln>
                  <a:prstDash val="lgDashDotDot"/>
                </a:ln>
              </p:spPr>
              <p:style>
                <a:lnRef idx="1">
                  <a:schemeClr val="accent1"/>
                </a:lnRef>
                <a:fillRef idx="0">
                  <a:schemeClr val="accent1"/>
                </a:fillRef>
                <a:effectRef idx="0">
                  <a:schemeClr val="accent1"/>
                </a:effectRef>
                <a:fontRef idx="minor">
                  <a:schemeClr val="tx1"/>
                </a:fontRef>
              </p:style>
            </p:cxnSp>
          </p:grpSp>
          <p:sp>
            <p:nvSpPr>
              <p:cNvPr id="30" name="Left Brace 29">
                <a:extLst>
                  <a:ext uri="{FF2B5EF4-FFF2-40B4-BE49-F238E27FC236}">
                    <a16:creationId xmlns:a16="http://schemas.microsoft.com/office/drawing/2014/main" id="{18F2D3DF-2AD4-BC28-9A99-46D1D3DB90F0}"/>
                  </a:ext>
                </a:extLst>
              </p:cNvPr>
              <p:cNvSpPr/>
              <p:nvPr/>
            </p:nvSpPr>
            <p:spPr>
              <a:xfrm rot="5400000">
                <a:off x="7899518" y="3988046"/>
                <a:ext cx="252647" cy="11012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2" name="TextBox 31">
                <a:extLst>
                  <a:ext uri="{FF2B5EF4-FFF2-40B4-BE49-F238E27FC236}">
                    <a16:creationId xmlns:a16="http://schemas.microsoft.com/office/drawing/2014/main" id="{3FE9165B-8927-A068-D8C5-C4052BF888CF}"/>
                  </a:ext>
                </a:extLst>
              </p:cNvPr>
              <p:cNvSpPr txBox="1"/>
              <p:nvPr/>
            </p:nvSpPr>
            <p:spPr>
              <a:xfrm>
                <a:off x="7885471" y="3948136"/>
                <a:ext cx="403123" cy="369332"/>
              </a:xfrm>
              <a:prstGeom prst="rect">
                <a:avLst/>
              </a:prstGeom>
              <a:noFill/>
            </p:spPr>
            <p:txBody>
              <a:bodyPr wrap="square">
                <a:spAutoFit/>
              </a:bodyPr>
              <a:lstStyle/>
              <a:p>
                <a:r>
                  <a:rPr lang="en-US" sz="1800" b="0" i="1" u="none" strike="noStrike" baseline="0" dirty="0">
                    <a:latin typeface="TimesNewRomanPS-ItalicMT"/>
                  </a:rPr>
                  <a:t>f</a:t>
                </a:r>
                <a:r>
                  <a:rPr lang="en-US" sz="1200" b="0" i="0" u="none" strike="noStrike" baseline="0" dirty="0">
                    <a:latin typeface="TimesNewRomanPSMT"/>
                  </a:rPr>
                  <a:t>2</a:t>
                </a:r>
                <a:endParaRPr lang="en-US" dirty="0"/>
              </a:p>
            </p:txBody>
          </p:sp>
        </p:grpSp>
        <p:sp>
          <p:nvSpPr>
            <p:cNvPr id="42" name="TextBox 41">
              <a:extLst>
                <a:ext uri="{FF2B5EF4-FFF2-40B4-BE49-F238E27FC236}">
                  <a16:creationId xmlns:a16="http://schemas.microsoft.com/office/drawing/2014/main" id="{9FAD7443-1A7D-5BD4-9D0E-05E1A9687CAF}"/>
                </a:ext>
              </a:extLst>
            </p:cNvPr>
            <p:cNvSpPr txBox="1"/>
            <p:nvPr/>
          </p:nvSpPr>
          <p:spPr>
            <a:xfrm>
              <a:off x="8094268" y="4497611"/>
              <a:ext cx="1323438" cy="523220"/>
            </a:xfrm>
            <a:prstGeom prst="rect">
              <a:avLst/>
            </a:prstGeom>
            <a:noFill/>
          </p:spPr>
          <p:txBody>
            <a:bodyPr wrap="square">
              <a:spAutoFit/>
            </a:bodyPr>
            <a:lstStyle/>
            <a:p>
              <a:pPr algn="ctr">
                <a:spcBef>
                  <a:spcPts val="900"/>
                </a:spcBef>
                <a:buClr>
                  <a:srgbClr val="00529B"/>
                </a:buClr>
              </a:pPr>
              <a:r>
                <a:rPr lang="en-US" altLang="en-US" sz="1400" dirty="0" err="1">
                  <a:latin typeface="Helvetica" panose="020B0604020202020204" pitchFamily="34" charset="0"/>
                  <a:cs typeface="Helvetica" panose="020B0604020202020204" pitchFamily="34" charset="0"/>
                </a:rPr>
                <a:t>Decollimating</a:t>
              </a:r>
              <a:r>
                <a:rPr lang="en-US" altLang="en-US" sz="1400" dirty="0">
                  <a:latin typeface="Helvetica" panose="020B0604020202020204" pitchFamily="34" charset="0"/>
                  <a:cs typeface="Helvetica" panose="020B0604020202020204" pitchFamily="34" charset="0"/>
                </a:rPr>
                <a:t> lens</a:t>
              </a:r>
            </a:p>
          </p:txBody>
        </p:sp>
        <p:sp>
          <p:nvSpPr>
            <p:cNvPr id="43" name="TextBox 42">
              <a:extLst>
                <a:ext uri="{FF2B5EF4-FFF2-40B4-BE49-F238E27FC236}">
                  <a16:creationId xmlns:a16="http://schemas.microsoft.com/office/drawing/2014/main" id="{DCB95F28-2135-0039-DDE9-EAF9D7C40748}"/>
                </a:ext>
              </a:extLst>
            </p:cNvPr>
            <p:cNvSpPr txBox="1"/>
            <p:nvPr/>
          </p:nvSpPr>
          <p:spPr>
            <a:xfrm>
              <a:off x="9312370" y="4029108"/>
              <a:ext cx="1089659" cy="523220"/>
            </a:xfrm>
            <a:prstGeom prst="rect">
              <a:avLst/>
            </a:prstGeom>
            <a:noFill/>
          </p:spPr>
          <p:txBody>
            <a:bodyPr wrap="square">
              <a:spAutoFit/>
            </a:bodyPr>
            <a:lstStyle/>
            <a:p>
              <a:pPr algn="ctr">
                <a:spcBef>
                  <a:spcPts val="900"/>
                </a:spcBef>
                <a:buClr>
                  <a:srgbClr val="00529B"/>
                </a:buClr>
              </a:pPr>
              <a:r>
                <a:rPr lang="en-US" altLang="en-US" sz="1400" dirty="0">
                  <a:latin typeface="Helvetica" panose="020B0604020202020204" pitchFamily="34" charset="0"/>
                  <a:cs typeface="Helvetica" panose="020B0604020202020204" pitchFamily="34" charset="0"/>
                </a:rPr>
                <a:t>Rainbow Filter</a:t>
              </a:r>
            </a:p>
          </p:txBody>
        </p:sp>
      </p:grpSp>
      <p:sp>
        <p:nvSpPr>
          <p:cNvPr id="45" name="TextBox 44">
            <a:extLst>
              <a:ext uri="{FF2B5EF4-FFF2-40B4-BE49-F238E27FC236}">
                <a16:creationId xmlns:a16="http://schemas.microsoft.com/office/drawing/2014/main" id="{E4AE14B3-B56E-6350-D094-4B4ABD8660B7}"/>
              </a:ext>
            </a:extLst>
          </p:cNvPr>
          <p:cNvSpPr txBox="1"/>
          <p:nvPr/>
        </p:nvSpPr>
        <p:spPr>
          <a:xfrm>
            <a:off x="6565448" y="5102001"/>
            <a:ext cx="2219194" cy="830997"/>
          </a:xfrm>
          <a:prstGeom prst="rect">
            <a:avLst/>
          </a:prstGeom>
          <a:noFill/>
        </p:spPr>
        <p:txBody>
          <a:bodyPr wrap="square">
            <a:spAutoFit/>
          </a:bodyPr>
          <a:lstStyle/>
          <a:p>
            <a:pPr algn="ctr">
              <a:spcBef>
                <a:spcPts val="900"/>
              </a:spcBef>
              <a:buClr>
                <a:srgbClr val="00529B"/>
              </a:buClr>
            </a:pPr>
            <a:r>
              <a:rPr lang="en-US" altLang="en-US" sz="2400" dirty="0">
                <a:latin typeface="Helvetica" panose="020B0604020202020204" pitchFamily="34" charset="0"/>
                <a:cs typeface="Helvetica" panose="020B0604020202020204" pitchFamily="34" charset="0"/>
              </a:rPr>
              <a:t>Deflectometric data</a:t>
            </a:r>
          </a:p>
        </p:txBody>
      </p:sp>
      <p:cxnSp>
        <p:nvCxnSpPr>
          <p:cNvPr id="46" name="Straight Arrow Connector 45">
            <a:extLst>
              <a:ext uri="{FF2B5EF4-FFF2-40B4-BE49-F238E27FC236}">
                <a16:creationId xmlns:a16="http://schemas.microsoft.com/office/drawing/2014/main" id="{9B65A2DD-079A-D051-89A4-6C1E3AF43CF7}"/>
              </a:ext>
            </a:extLst>
          </p:cNvPr>
          <p:cNvCxnSpPr/>
          <p:nvPr/>
        </p:nvCxnSpPr>
        <p:spPr>
          <a:xfrm>
            <a:off x="8881911" y="2833557"/>
            <a:ext cx="41295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FACE2675-E26A-B64B-0527-7E42286E3350}"/>
              </a:ext>
            </a:extLst>
          </p:cNvPr>
          <p:cNvSpPr txBox="1"/>
          <p:nvPr/>
        </p:nvSpPr>
        <p:spPr>
          <a:xfrm>
            <a:off x="9516528" y="929326"/>
            <a:ext cx="2256241" cy="461665"/>
          </a:xfrm>
          <a:prstGeom prst="rect">
            <a:avLst/>
          </a:prstGeom>
          <a:noFill/>
          <a:ln>
            <a:solidFill>
              <a:schemeClr val="tx1"/>
            </a:solidFill>
          </a:ln>
        </p:spPr>
        <p:txBody>
          <a:bodyPr wrap="square">
            <a:spAutoFit/>
          </a:bodyPr>
          <a:lstStyle/>
          <a:p>
            <a:r>
              <a:rPr lang="en-US" sz="2400" dirty="0">
                <a:latin typeface="Helvetica" panose="020B0604020202020204" pitchFamily="34" charset="0"/>
                <a:cs typeface="Helvetica" panose="020B0604020202020204" pitchFamily="34" charset="0"/>
              </a:rPr>
              <a:t>Optical Density</a:t>
            </a:r>
          </a:p>
        </p:txBody>
      </p:sp>
      <p:sp>
        <p:nvSpPr>
          <p:cNvPr id="48" name="TextBox 47">
            <a:extLst>
              <a:ext uri="{FF2B5EF4-FFF2-40B4-BE49-F238E27FC236}">
                <a16:creationId xmlns:a16="http://schemas.microsoft.com/office/drawing/2014/main" id="{440A2D07-6136-1877-5963-8BDB3F31F82F}"/>
              </a:ext>
            </a:extLst>
          </p:cNvPr>
          <p:cNvSpPr txBox="1"/>
          <p:nvPr/>
        </p:nvSpPr>
        <p:spPr>
          <a:xfrm>
            <a:off x="9172641" y="5102001"/>
            <a:ext cx="2600128" cy="830997"/>
          </a:xfrm>
          <a:prstGeom prst="rect">
            <a:avLst/>
          </a:prstGeom>
          <a:noFill/>
        </p:spPr>
        <p:txBody>
          <a:bodyPr wrap="square">
            <a:spAutoFit/>
          </a:bodyPr>
          <a:lstStyle/>
          <a:p>
            <a:pPr algn="ctr"/>
            <a:r>
              <a:rPr lang="en-US" sz="2400" u="none" strike="noStrike" baseline="0" dirty="0">
                <a:latin typeface="Helvetica" panose="020B0604020202020204" pitchFamily="34" charset="0"/>
                <a:cs typeface="Helvetica" panose="020B0604020202020204" pitchFamily="34" charset="0"/>
              </a:rPr>
              <a:t>Abel Inversion/</a:t>
            </a:r>
            <a:endParaRPr lang="en-US" sz="2400" dirty="0">
              <a:latin typeface="Helvetica" panose="020B0604020202020204" pitchFamily="34" charset="0"/>
              <a:cs typeface="Helvetica" panose="020B0604020202020204" pitchFamily="34" charset="0"/>
            </a:endParaRPr>
          </a:p>
          <a:p>
            <a:pPr algn="ctr"/>
            <a:r>
              <a:rPr lang="en-US" sz="2400" u="none" strike="noStrike" baseline="0" dirty="0">
                <a:latin typeface="Helvetica" panose="020B0604020202020204" pitchFamily="34" charset="0"/>
                <a:cs typeface="Helvetica" panose="020B0604020202020204" pitchFamily="34" charset="0"/>
              </a:rPr>
              <a:t>Tomography</a:t>
            </a:r>
          </a:p>
        </p:txBody>
      </p:sp>
      <p:sp>
        <p:nvSpPr>
          <p:cNvPr id="49" name="TextBox 48">
            <a:extLst>
              <a:ext uri="{FF2B5EF4-FFF2-40B4-BE49-F238E27FC236}">
                <a16:creationId xmlns:a16="http://schemas.microsoft.com/office/drawing/2014/main" id="{9B99E547-C8A1-C758-75BB-577BECF9E799}"/>
              </a:ext>
            </a:extLst>
          </p:cNvPr>
          <p:cNvSpPr txBox="1"/>
          <p:nvPr/>
        </p:nvSpPr>
        <p:spPr>
          <a:xfrm>
            <a:off x="9672599" y="2497057"/>
            <a:ext cx="1927948" cy="830997"/>
          </a:xfrm>
          <a:prstGeom prst="rect">
            <a:avLst/>
          </a:prstGeom>
          <a:noFill/>
        </p:spPr>
        <p:txBody>
          <a:bodyPr wrap="square">
            <a:spAutoFit/>
          </a:bodyPr>
          <a:lstStyle/>
          <a:p>
            <a:pPr algn="ctr">
              <a:spcBef>
                <a:spcPts val="900"/>
              </a:spcBef>
              <a:buClr>
                <a:srgbClr val="00529B"/>
              </a:buClr>
            </a:pPr>
            <a:r>
              <a:rPr lang="en-US" altLang="en-US" sz="2400" dirty="0">
                <a:latin typeface="Helvetica" panose="020B0604020202020204" pitchFamily="34" charset="0"/>
                <a:cs typeface="Helvetica" panose="020B0604020202020204" pitchFamily="34" charset="0"/>
              </a:rPr>
              <a:t>Numerical Algorithm</a:t>
            </a:r>
          </a:p>
        </p:txBody>
      </p:sp>
    </p:spTree>
    <p:extLst>
      <p:ext uri="{BB962C8B-B14F-4D97-AF65-F5344CB8AC3E}">
        <p14:creationId xmlns:p14="http://schemas.microsoft.com/office/powerpoint/2010/main" val="57644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4" grpId="0"/>
      <p:bldP spid="37" grpId="0" animBg="1"/>
      <p:bldP spid="39" grpId="0"/>
      <p:bldP spid="45" grpId="0"/>
      <p:bldP spid="47" grpId="0" animBg="1"/>
      <p:bldP spid="48" grpId="0"/>
      <p:bldP spid="4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C4D45D-D322-465C-B311-C85BD08CCF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65203" y="0"/>
            <a:ext cx="3034666" cy="1352779"/>
          </a:xfrm>
          <a:prstGeom prst="rect">
            <a:avLst/>
          </a:prstGeom>
        </p:spPr>
      </p:pic>
      <p:sp>
        <p:nvSpPr>
          <p:cNvPr id="5" name="Rectangle 4">
            <a:extLst>
              <a:ext uri="{FF2B5EF4-FFF2-40B4-BE49-F238E27FC236}">
                <a16:creationId xmlns:a16="http://schemas.microsoft.com/office/drawing/2014/main" id="{5B34E551-B525-44E3-B228-130773892597}"/>
              </a:ext>
            </a:extLst>
          </p:cNvPr>
          <p:cNvSpPr/>
          <p:nvPr/>
        </p:nvSpPr>
        <p:spPr>
          <a:xfrm>
            <a:off x="94593" y="94592"/>
            <a:ext cx="12002814" cy="6684579"/>
          </a:xfrm>
          <a:prstGeom prst="rect">
            <a:avLst/>
          </a:prstGeom>
          <a:noFill/>
          <a:ln w="76200" cmpd="thickThin">
            <a:solidFill>
              <a:srgbClr val="9F0526"/>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783E217-4A99-D83B-7762-F9AF8D254D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85" y="1427970"/>
            <a:ext cx="6614733" cy="5044877"/>
          </a:xfrm>
          <a:prstGeom prst="rect">
            <a:avLst/>
          </a:prstGeom>
        </p:spPr>
      </p:pic>
      <p:sp>
        <p:nvSpPr>
          <p:cNvPr id="2" name="TextBox 1">
            <a:extLst>
              <a:ext uri="{FF2B5EF4-FFF2-40B4-BE49-F238E27FC236}">
                <a16:creationId xmlns:a16="http://schemas.microsoft.com/office/drawing/2014/main" id="{87416EFB-1D2E-8951-33CC-6DFFE5F80843}"/>
              </a:ext>
            </a:extLst>
          </p:cNvPr>
          <p:cNvSpPr txBox="1"/>
          <p:nvPr/>
        </p:nvSpPr>
        <p:spPr>
          <a:xfrm>
            <a:off x="312983" y="154801"/>
            <a:ext cx="9641090" cy="461665"/>
          </a:xfrm>
          <a:prstGeom prst="rect">
            <a:avLst/>
          </a:prstGeom>
          <a:noFill/>
        </p:spPr>
        <p:txBody>
          <a:bodyPr wrap="square" rtlCol="0">
            <a:spAutoFit/>
          </a:bodyPr>
          <a:lstStyle/>
          <a:p>
            <a:r>
              <a:rPr lang="en-US" sz="2400" b="1" dirty="0">
                <a:latin typeface="Helvetica" panose="020B0604020202020204" pitchFamily="34" charset="0"/>
                <a:cs typeface="Helvetica" panose="020B0604020202020204" pitchFamily="34" charset="0"/>
              </a:rPr>
              <a:t>Rainbow Schlieren </a:t>
            </a:r>
            <a:r>
              <a:rPr lang="en-US" sz="2400" b="1" dirty="0" err="1">
                <a:latin typeface="Helvetica" panose="020B0604020202020204" pitchFamily="34" charset="0"/>
                <a:cs typeface="Helvetica" panose="020B0604020202020204" pitchFamily="34" charset="0"/>
              </a:rPr>
              <a:t>Deflectometry</a:t>
            </a:r>
            <a:r>
              <a:rPr lang="en-US" sz="2400" b="1" dirty="0">
                <a:latin typeface="Helvetica" panose="020B0604020202020204" pitchFamily="34" charset="0"/>
                <a:cs typeface="Helvetica" panose="020B0604020202020204" pitchFamily="34" charset="0"/>
              </a:rPr>
              <a:t> Images of RDE Exhaust</a:t>
            </a:r>
          </a:p>
        </p:txBody>
      </p:sp>
      <p:sp>
        <p:nvSpPr>
          <p:cNvPr id="3" name="Slide Number Placeholder 2">
            <a:extLst>
              <a:ext uri="{FF2B5EF4-FFF2-40B4-BE49-F238E27FC236}">
                <a16:creationId xmlns:a16="http://schemas.microsoft.com/office/drawing/2014/main" id="{5AA19158-D225-DA0C-A66C-6BADA0CEDDC0}"/>
              </a:ext>
            </a:extLst>
          </p:cNvPr>
          <p:cNvSpPr>
            <a:spLocks noGrp="1"/>
          </p:cNvSpPr>
          <p:nvPr>
            <p:ph type="sldNum" sz="quarter" idx="12"/>
          </p:nvPr>
        </p:nvSpPr>
        <p:spPr/>
        <p:txBody>
          <a:bodyPr/>
          <a:lstStyle/>
          <a:p>
            <a:fld id="{A6364C89-10E1-4A69-A6C7-BE2F9740B5DB}" type="slidenum">
              <a:rPr lang="en-US" smtClean="0"/>
              <a:t>9</a:t>
            </a:fld>
            <a:endParaRPr lang="en-US"/>
          </a:p>
        </p:txBody>
      </p:sp>
    </p:spTree>
    <p:extLst>
      <p:ext uri="{BB962C8B-B14F-4D97-AF65-F5344CB8AC3E}">
        <p14:creationId xmlns:p14="http://schemas.microsoft.com/office/powerpoint/2010/main" val="155132524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Custom 1">
      <a:dk1>
        <a:srgbClr val="000000"/>
      </a:dk1>
      <a:lt1>
        <a:srgbClr val="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66063</TotalTime>
  <Words>1613</Words>
  <Application>Microsoft Office PowerPoint</Application>
  <PresentationFormat>Widescreen</PresentationFormat>
  <Paragraphs>208</Paragraphs>
  <Slides>23</Slides>
  <Notes>13</Notes>
  <HiddenSlides>0</HiddenSlides>
  <MMClips>3</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23</vt:i4>
      </vt:variant>
    </vt:vector>
  </HeadingPairs>
  <TitlesOfParts>
    <vt:vector size="38" baseType="lpstr">
      <vt:lpstr>Arial</vt:lpstr>
      <vt:lpstr>Calibri</vt:lpstr>
      <vt:lpstr>Calibri Light</vt:lpstr>
      <vt:lpstr>Cambria Math</vt:lpstr>
      <vt:lpstr>CMR10</vt:lpstr>
      <vt:lpstr>CMR12</vt:lpstr>
      <vt:lpstr>Helvetica</vt:lpstr>
      <vt:lpstr>Times New Roman</vt:lpstr>
      <vt:lpstr>TimesNewRomanPS-ItalicMT</vt:lpstr>
      <vt:lpstr>TimesNewRomanPSMT</vt:lpstr>
      <vt:lpstr>Tw Cen MT</vt:lpstr>
      <vt:lpstr>Wingdings</vt:lpstr>
      <vt:lpstr>WordVisi_MSFontService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Progress Report  November 30, 2021</dc:title>
  <dc:creator>Ashley James</dc:creator>
  <cp:lastModifiedBy>Ajay Agrawal</cp:lastModifiedBy>
  <cp:revision>180</cp:revision>
  <dcterms:created xsi:type="dcterms:W3CDTF">2022-01-20T21:02:04Z</dcterms:created>
  <dcterms:modified xsi:type="dcterms:W3CDTF">2024-08-12T02:36:31Z</dcterms:modified>
</cp:coreProperties>
</file>