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99" r:id="rId2"/>
    <p:sldId id="311" r:id="rId3"/>
    <p:sldId id="310" r:id="rId4"/>
    <p:sldId id="301" r:id="rId5"/>
    <p:sldId id="302" r:id="rId6"/>
    <p:sldId id="304" r:id="rId7"/>
    <p:sldId id="303" r:id="rId8"/>
    <p:sldId id="305" r:id="rId9"/>
    <p:sldId id="306" r:id="rId10"/>
    <p:sldId id="309" r:id="rId11"/>
    <p:sldId id="308" r:id="rId12"/>
    <p:sldId id="307" r:id="rId13"/>
    <p:sldId id="314" r:id="rId14"/>
    <p:sldId id="313" r:id="rId15"/>
    <p:sldId id="315" r:id="rId16"/>
    <p:sldId id="30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7AC0B74-FEAD-4166-B8AE-3EC8E1C36515}">
          <p14:sldIdLst>
            <p14:sldId id="299"/>
            <p14:sldId id="311"/>
            <p14:sldId id="310"/>
            <p14:sldId id="301"/>
            <p14:sldId id="302"/>
            <p14:sldId id="304"/>
            <p14:sldId id="303"/>
            <p14:sldId id="305"/>
            <p14:sldId id="306"/>
            <p14:sldId id="309"/>
            <p14:sldId id="308"/>
            <p14:sldId id="307"/>
            <p14:sldId id="314"/>
            <p14:sldId id="313"/>
            <p14:sldId id="315"/>
          </p14:sldIdLst>
        </p14:section>
        <p14:section name="Archive" id="{9E59E2F7-B24B-4CDC-8BF4-9854D1DF9FC9}">
          <p14:sldIdLst>
            <p14:sldId id="30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99638-60C1-4BFD-177E-9C9F328E4C2B}" name="Ajay Agrawal" initials="AA" userId="S::akagrawa@ua.edu::375b276a-c85e-4ef2-b49c-b436fc8c18d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jay Agrawal" initials="AA" lastIdx="1" clrIdx="0">
    <p:extLst>
      <p:ext uri="{19B8F6BF-5375-455C-9EA6-DF929625EA0E}">
        <p15:presenceInfo xmlns:p15="http://schemas.microsoft.com/office/powerpoint/2012/main" userId="S::akagrawa@ua.edu::375b276a-c85e-4ef2-b49c-b436fc8c18d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699" autoAdjust="0"/>
  </p:normalViewPr>
  <p:slideViewPr>
    <p:cSldViewPr snapToGrid="0">
      <p:cViewPr varScale="1">
        <p:scale>
          <a:sx n="71" d="100"/>
          <a:sy n="71" d="100"/>
        </p:scale>
        <p:origin x="1576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E52E44-C850-43D2-A857-127F542EC7B0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A6FF3-CC5B-48CF-A63D-1B681F7E0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1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05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112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90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990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349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970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1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499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180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25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88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592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10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00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58A63-D999-49F8-9797-4E88A94C15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55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C69A6-A980-71F6-B559-62AC1DBD07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F56D4D-6AE6-E6B8-A2CE-6422B8581C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4B6FD-54BA-1580-6DC6-F4FFA0DC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CC182-97F3-4976-BC4C-F32038B9981D}" type="datetime1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834F1-DCCC-E3F4-3BC3-2DCC867B8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EB219-807C-A9E8-D333-2FB53721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358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E8B57-788E-F1E9-3A85-4216115AB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40C1A-72C1-A036-3152-94C4A416AC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73A13-71B1-FFE5-754D-A8FE614AB8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B9DA-185B-4C8A-B019-22FA6C2FAFB0}" type="datetime1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BC935-F2F9-3534-1B36-D05FCA70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6EDF9-33D4-A629-F81E-6CFAE74DD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5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03B083-D98E-1793-D111-294F846D2E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B0C9C4-BA4F-58F8-FD63-1209C7701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2C97C-0AE0-B67B-9D5B-EDCB98597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B9FA-A84D-48E7-9C6A-29DC53FFAD0F}" type="datetime1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56AF0-8137-ACF8-5C4B-D8DEDD09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4BD93-9F12-D3BC-CCB5-180F3DF0E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02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E143-840A-E88D-D02F-516011FF2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4DA88-6A39-9D38-E740-67339CD0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F0A1-5DCB-E94A-0A0B-B13E60A20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13BD8-50A4-4BFD-A8E6-180E7E749801}" type="datetime1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9E3FAE-EB3D-3DF7-B4F6-24A256875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C7B47-E1AA-048E-10AE-E5A2AB708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86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2EEBE-DC64-5295-FAA6-B8DAA162F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5DEDD-0921-28AA-8B45-766A4C63F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AD250-0232-C527-EF4D-C7B8BC0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6CDC8-B367-41D9-BCAD-E1A4B031F335}" type="datetime1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64DA8-C8C4-B73B-5515-33565A22A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3D9E2-5E1E-AC1F-6BCC-909B3561C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3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F0AB4-3D6F-B4EC-D145-307EBB6C0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332E8-0166-6B71-79EA-C78940850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3469F9-3770-0FFB-25FB-F109A036A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272039-190B-F656-F659-D78B48EF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D2111-CF1C-48BA-8ADD-371C240416ED}" type="datetime1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BE9A2-8CB4-98F3-6D20-F6EFF212E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AD0B6-B949-A121-F0D4-26E4F2EF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3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11E00-76C6-2E8B-9A79-BD4EB352E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4FD4B-91F8-4E65-7811-6D207A8923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46A5C-21C9-FC1E-BAC8-834CE1C82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4E6265-E1D9-2035-8F5F-694C4D7849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2FFC3A-F942-E43B-3F8A-BB8794A2F7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81E251-7A71-EFDA-DF45-B1BA672A5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535BF-7E79-402B-925C-815C30997683}" type="datetime1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FA5EC-35EB-A321-920C-07D864C15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17AE00-DBD7-003D-8C8C-FAA06CC1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25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4C2E-07AC-CB8F-60BF-A66A0B7B6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FF9AB-E861-FFF9-B0C7-627255DD7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0EC8F-5E55-4C24-86D1-71F1A3149DBC}" type="datetime1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7ECF2-21D6-BC0F-9BDB-113DF0E57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63B9A5-34B2-4403-2C92-F16C65C3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42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FAD3CB-E0E6-88AA-DB90-49086EBF5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95962-137C-45F1-8655-FC8C887A1FFA}" type="datetime1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7EFA91-8B59-4278-2FC1-EB0BBDD9F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771ED-5CC9-5CBB-D3CC-ED83307F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16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650EA-9F76-B6FC-62B7-7D267FBBA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3A8FD-DBF0-6FA8-830E-E6C76234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9A76E-F93D-B599-5043-5C1D11FB3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2C9526-A083-FCD4-A1F0-534245CCA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D198F-0097-45FD-9595-1BA942DFF7BA}" type="datetime1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C46DB7-4161-471B-FD6E-F7FD69803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6A72D-204C-7454-E595-C27AA109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BE3BB-C63A-0C1D-B59D-315DC1D5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E095E4-85B8-6515-16A0-24C7521C4D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ECB823-A348-476D-013D-A9D9E601F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3CEF0-04AE-A302-C341-593E77A1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288FE-C3CF-4CD6-9991-2FCDC7731B2C}" type="datetime1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24E06-A280-65ED-41B0-27215D989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EF709-6493-7754-C3A8-32A1CE10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54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0BD792-0705-CA06-0901-5D9F31BAF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759A82-40C4-AD26-947D-A7B6F8C72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4268C-7B0A-A1EC-30A7-6836327F2F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0C2E5-091E-4CE7-ABF7-3E93CAFE2DB3}" type="datetime1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9177A-F745-C18C-5020-6865D31BE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E9B90-4863-4AD8-C322-CB17F54F1F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44F8F-AF8A-47BC-8AC9-6094DEDC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29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24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5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D1F9-6CB0-4052-96C1-771E6D690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03" y="2223799"/>
            <a:ext cx="11929627" cy="958304"/>
          </a:xfrm>
        </p:spPr>
        <p:txBody>
          <a:bodyPr>
            <a:noAutofit/>
          </a:bodyPr>
          <a:lstStyle/>
          <a:p>
            <a:r>
              <a:rPr lang="en-US" sz="4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Simultaneous Imaging of OH* and CH* Chemiluminescence in the Exhaust of a Rotating Detonation Engine 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9AFD0-82E0-4357-8537-B204E889AF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778" y="2967402"/>
            <a:ext cx="9144000" cy="165576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Ashley M. James and Ajay K. Agrawal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Alabama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-1"/>
          <a:stretch/>
        </p:blipFill>
        <p:spPr>
          <a:xfrm>
            <a:off x="3682984" y="4561049"/>
            <a:ext cx="4686063" cy="20649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0E66CE-D415-4698-8964-706D0C46BF20}"/>
              </a:ext>
            </a:extLst>
          </p:cNvPr>
          <p:cNvSpPr txBox="1"/>
          <p:nvPr/>
        </p:nvSpPr>
        <p:spPr>
          <a:xfrm>
            <a:off x="-12442" y="4161499"/>
            <a:ext cx="12204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Spring Technical Meeting of the Central States Section of The Combustion Institute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C2C158-916A-D057-8F33-11CC36CD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20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and yellow graph&#10;&#10;Description automatically generated with medium confidence">
            <a:extLst>
              <a:ext uri="{FF2B5EF4-FFF2-40B4-BE49-F238E27FC236}">
                <a16:creationId xmlns:a16="http://schemas.microsoft.com/office/drawing/2014/main" id="{287B9B8C-B013-9367-74BB-008467ABC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r="8819"/>
          <a:stretch/>
        </p:blipFill>
        <p:spPr>
          <a:xfrm>
            <a:off x="8106925" y="3554375"/>
            <a:ext cx="3291840" cy="27872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021" y="157843"/>
            <a:ext cx="1466198" cy="6535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108757" y="922"/>
            <a:ext cx="977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Validation: PCB versus CL Imaging</a:t>
            </a:r>
          </a:p>
        </p:txBody>
      </p:sp>
      <p:sp>
        <p:nvSpPr>
          <p:cNvPr id="55" name="Slide Number Placeholder 54">
            <a:extLst>
              <a:ext uri="{FF2B5EF4-FFF2-40B4-BE49-F238E27FC236}">
                <a16:creationId xmlns:a16="http://schemas.microsoft.com/office/drawing/2014/main" id="{EEF631BB-035D-6FD2-3B31-AEE739A6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4207" y="6412900"/>
            <a:ext cx="2743200" cy="365125"/>
          </a:xfrm>
        </p:spPr>
        <p:txBody>
          <a:bodyPr/>
          <a:lstStyle/>
          <a:p>
            <a:fld id="{4BF44F8F-AF8A-47BC-8AC9-6094DEDC0FDF}" type="slidenum">
              <a:rPr lang="en-US" smtClean="0"/>
              <a:t>10</a:t>
            </a:fld>
            <a:endParaRPr lang="en-US" dirty="0"/>
          </a:p>
        </p:txBody>
      </p:sp>
      <p:pic>
        <p:nvPicPr>
          <p:cNvPr id="57" name="Picture 56" descr="A graph of a frequency&#10;&#10;Description automatically generated">
            <a:extLst>
              <a:ext uri="{FF2B5EF4-FFF2-40B4-BE49-F238E27FC236}">
                <a16:creationId xmlns:a16="http://schemas.microsoft.com/office/drawing/2014/main" id="{AB2E0866-D110-40D4-7E54-D8BB917DCF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" r="7688"/>
          <a:stretch/>
        </p:blipFill>
        <p:spPr>
          <a:xfrm>
            <a:off x="8061960" y="831702"/>
            <a:ext cx="3200400" cy="2696297"/>
          </a:xfrm>
          <a:prstGeom prst="rect">
            <a:avLst/>
          </a:prstGeom>
        </p:spPr>
      </p:pic>
      <p:pic>
        <p:nvPicPr>
          <p:cNvPr id="59" name="Picture 58" descr="A graph of a frequency&#10;&#10;Description automatically generated">
            <a:extLst>
              <a:ext uri="{FF2B5EF4-FFF2-40B4-BE49-F238E27FC236}">
                <a16:creationId xmlns:a16="http://schemas.microsoft.com/office/drawing/2014/main" id="{F6A8B488-79B3-3335-9113-A2B1AE9562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" r="7687"/>
          <a:stretch/>
        </p:blipFill>
        <p:spPr>
          <a:xfrm>
            <a:off x="4561637" y="836676"/>
            <a:ext cx="3200400" cy="2686347"/>
          </a:xfrm>
          <a:prstGeom prst="rect">
            <a:avLst/>
          </a:prstGeom>
        </p:spPr>
      </p:pic>
      <p:pic>
        <p:nvPicPr>
          <p:cNvPr id="65" name="Picture 64" descr="A blue and red graph&#10;&#10;Description automatically generated with medium confidence">
            <a:extLst>
              <a:ext uri="{FF2B5EF4-FFF2-40B4-BE49-F238E27FC236}">
                <a16:creationId xmlns:a16="http://schemas.microsoft.com/office/drawing/2014/main" id="{2BF8567F-B02C-0E38-B941-9C589F94A1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r="8975"/>
          <a:stretch/>
        </p:blipFill>
        <p:spPr>
          <a:xfrm>
            <a:off x="607842" y="3472505"/>
            <a:ext cx="3291840" cy="2799253"/>
          </a:xfrm>
          <a:prstGeom prst="rect">
            <a:avLst/>
          </a:prstGeom>
        </p:spPr>
      </p:pic>
      <p:pic>
        <p:nvPicPr>
          <p:cNvPr id="67" name="Picture 66" descr="A graph of a computer&#10;&#10;Description automatically generated">
            <a:extLst>
              <a:ext uri="{FF2B5EF4-FFF2-40B4-BE49-F238E27FC236}">
                <a16:creationId xmlns:a16="http://schemas.microsoft.com/office/drawing/2014/main" id="{E1131F00-4E0C-1689-0421-6EC91576CE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r="7522"/>
          <a:stretch/>
        </p:blipFill>
        <p:spPr>
          <a:xfrm>
            <a:off x="607842" y="776210"/>
            <a:ext cx="3200400" cy="269629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D072C215-BFB3-2A77-9E78-90565B3D4D4B}"/>
              </a:ext>
            </a:extLst>
          </p:cNvPr>
          <p:cNvSpPr/>
          <p:nvPr/>
        </p:nvSpPr>
        <p:spPr>
          <a:xfrm>
            <a:off x="408623" y="751511"/>
            <a:ext cx="3600101" cy="5547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657858-BDBE-D4DB-070A-960150CA88F3}"/>
              </a:ext>
            </a:extLst>
          </p:cNvPr>
          <p:cNvSpPr txBox="1"/>
          <p:nvPr/>
        </p:nvSpPr>
        <p:spPr>
          <a:xfrm>
            <a:off x="408623" y="780111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88B8D-3002-7331-A904-DD3637C21180}"/>
              </a:ext>
            </a:extLst>
          </p:cNvPr>
          <p:cNvSpPr txBox="1"/>
          <p:nvPr/>
        </p:nvSpPr>
        <p:spPr>
          <a:xfrm>
            <a:off x="4303347" y="780111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F2BC74-76B5-7455-7EE0-BE0D59D14EE2}"/>
              </a:ext>
            </a:extLst>
          </p:cNvPr>
          <p:cNvSpPr txBox="1"/>
          <p:nvPr/>
        </p:nvSpPr>
        <p:spPr>
          <a:xfrm>
            <a:off x="7853477" y="751511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pic>
        <p:nvPicPr>
          <p:cNvPr id="8" name="Picture 7" descr="A blue and yellow line graph&#10;&#10;Description automatically generated with medium confidence">
            <a:extLst>
              <a:ext uri="{FF2B5EF4-FFF2-40B4-BE49-F238E27FC236}">
                <a16:creationId xmlns:a16="http://schemas.microsoft.com/office/drawing/2014/main" id="{9CEC4CE0-FA1F-3207-FCC7-7CEEE2EEB7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" r="8819"/>
          <a:stretch/>
        </p:blipFill>
        <p:spPr>
          <a:xfrm>
            <a:off x="4661078" y="3523023"/>
            <a:ext cx="3291840" cy="2775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0CDBD5-27A1-68BD-43BC-B16D6F636C11}"/>
              </a:ext>
            </a:extLst>
          </p:cNvPr>
          <p:cNvSpPr txBox="1"/>
          <p:nvPr/>
        </p:nvSpPr>
        <p:spPr>
          <a:xfrm>
            <a:off x="342185" y="6315436"/>
            <a:ext cx="1192962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13: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PCB FFT/Spectrogram, B) Left sub-image FFT/Spectrogram , C) Right sub-image FFT/Spectrogram. </a:t>
            </a:r>
          </a:p>
        </p:txBody>
      </p:sp>
    </p:spTree>
    <p:extLst>
      <p:ext uri="{BB962C8B-B14F-4D97-AF65-F5344CB8AC3E}">
        <p14:creationId xmlns:p14="http://schemas.microsoft.com/office/powerpoint/2010/main" val="1303337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54" y="157841"/>
            <a:ext cx="2227565" cy="992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234892" y="260059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Filtered Results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34AF5821-3A49-4609-7A2C-7042F88DD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11</a:t>
            </a:fld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218BFBD-F874-A03D-4135-F78DCB238A73}"/>
              </a:ext>
            </a:extLst>
          </p:cNvPr>
          <p:cNvSpPr txBox="1"/>
          <p:nvPr/>
        </p:nvSpPr>
        <p:spPr>
          <a:xfrm>
            <a:off x="152527" y="1509802"/>
            <a:ext cx="4554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learly defined flow structure and reaction zone in the exhaust plume.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ifferent intensity values based on individual species.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25D30A2-551C-DE4C-6EFF-1CD1D848ACA2}"/>
              </a:ext>
            </a:extLst>
          </p:cNvPr>
          <p:cNvSpPr txBox="1"/>
          <p:nvPr/>
        </p:nvSpPr>
        <p:spPr>
          <a:xfrm>
            <a:off x="94593" y="3943093"/>
            <a:ext cx="49125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Various intensity observed in left and right space-time sub-image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seen approximately every 7-8 frames or 0.15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Combined_Chemi_slow Filtered">
            <a:hlinkClick r:id="" action="ppaction://media"/>
            <a:extLst>
              <a:ext uri="{FF2B5EF4-FFF2-40B4-BE49-F238E27FC236}">
                <a16:creationId xmlns:a16="http://schemas.microsoft.com/office/drawing/2014/main" id="{E2C65385-D059-74B4-FCA2-282AE2132C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30" r="9931"/>
          <a:stretch/>
        </p:blipFill>
        <p:spPr>
          <a:xfrm>
            <a:off x="5025304" y="1219623"/>
            <a:ext cx="6989886" cy="2381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10D296-9D28-CD54-7EF9-0C4C3DDEC2D6}"/>
              </a:ext>
            </a:extLst>
          </p:cNvPr>
          <p:cNvSpPr txBox="1"/>
          <p:nvPr/>
        </p:nvSpPr>
        <p:spPr>
          <a:xfrm>
            <a:off x="5007163" y="982759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153BA9-4725-A417-7F49-6047C7259011}"/>
              </a:ext>
            </a:extLst>
          </p:cNvPr>
          <p:cNvSpPr txBox="1"/>
          <p:nvPr/>
        </p:nvSpPr>
        <p:spPr>
          <a:xfrm>
            <a:off x="6128608" y="6398745"/>
            <a:ext cx="5057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14: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Video of Filtered Data, B) Space-Time plot.</a:t>
            </a:r>
          </a:p>
        </p:txBody>
      </p:sp>
      <p:pic>
        <p:nvPicPr>
          <p:cNvPr id="8" name="Picture 7" descr="A red and yellow lines&#10;&#10;Description automatically generated">
            <a:extLst>
              <a:ext uri="{FF2B5EF4-FFF2-40B4-BE49-F238E27FC236}">
                <a16:creationId xmlns:a16="http://schemas.microsoft.com/office/drawing/2014/main" id="{A65F5349-EAE0-F2AF-AEF6-0231A50C10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r="4340"/>
          <a:stretch/>
        </p:blipFill>
        <p:spPr>
          <a:xfrm>
            <a:off x="5007163" y="3643268"/>
            <a:ext cx="3383280" cy="2668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63150A-9F72-D92F-407A-22D0E6A165BC}"/>
              </a:ext>
            </a:extLst>
          </p:cNvPr>
          <p:cNvSpPr txBox="1"/>
          <p:nvPr/>
        </p:nvSpPr>
        <p:spPr>
          <a:xfrm>
            <a:off x="5039521" y="3377448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pic>
        <p:nvPicPr>
          <p:cNvPr id="11" name="Picture 10" descr="A red and yellow lines with numbers&#10;&#10;Description automatically generated">
            <a:extLst>
              <a:ext uri="{FF2B5EF4-FFF2-40B4-BE49-F238E27FC236}">
                <a16:creationId xmlns:a16="http://schemas.microsoft.com/office/drawing/2014/main" id="{1C9AE326-D16F-DA7C-C3CE-261AA04E1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" r="5046"/>
          <a:stretch/>
        </p:blipFill>
        <p:spPr>
          <a:xfrm>
            <a:off x="8625994" y="3624927"/>
            <a:ext cx="3383280" cy="268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2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576" y="129418"/>
            <a:ext cx="1720410" cy="7669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119599" y="70024"/>
            <a:ext cx="95544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Validation: PCB versus CL Imaging</a:t>
            </a:r>
          </a:p>
        </p:txBody>
      </p:sp>
      <p:sp>
        <p:nvSpPr>
          <p:cNvPr id="53" name="Slide Number Placeholder 52">
            <a:extLst>
              <a:ext uri="{FF2B5EF4-FFF2-40B4-BE49-F238E27FC236}">
                <a16:creationId xmlns:a16="http://schemas.microsoft.com/office/drawing/2014/main" id="{D4EA4067-EC71-5070-5912-9B01393DC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86" y="6420724"/>
            <a:ext cx="2743200" cy="365125"/>
          </a:xfrm>
        </p:spPr>
        <p:txBody>
          <a:bodyPr/>
          <a:lstStyle/>
          <a:p>
            <a:fld id="{4BF44F8F-AF8A-47BC-8AC9-6094DEDC0FDF}" type="slidenum">
              <a:rPr lang="en-US" smtClean="0"/>
              <a:t>12</a:t>
            </a:fld>
            <a:endParaRPr lang="en-US" dirty="0"/>
          </a:p>
        </p:txBody>
      </p:sp>
      <p:pic>
        <p:nvPicPr>
          <p:cNvPr id="59" name="Picture 58" descr="A graph of a computerized frequency&#10;&#10;Description automatically generated with medium confidence">
            <a:extLst>
              <a:ext uri="{FF2B5EF4-FFF2-40B4-BE49-F238E27FC236}">
                <a16:creationId xmlns:a16="http://schemas.microsoft.com/office/drawing/2014/main" id="{084438A4-453B-E317-E0A5-976F7E029A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7321"/>
          <a:stretch/>
        </p:blipFill>
        <p:spPr>
          <a:xfrm>
            <a:off x="727234" y="888533"/>
            <a:ext cx="3131522" cy="2626199"/>
          </a:xfrm>
          <a:prstGeom prst="rect">
            <a:avLst/>
          </a:prstGeom>
        </p:spPr>
      </p:pic>
      <p:pic>
        <p:nvPicPr>
          <p:cNvPr id="57" name="Picture 56" descr="A graph of a frequency&#10;&#10;Description automatically generated">
            <a:extLst>
              <a:ext uri="{FF2B5EF4-FFF2-40B4-BE49-F238E27FC236}">
                <a16:creationId xmlns:a16="http://schemas.microsoft.com/office/drawing/2014/main" id="{29369930-B6EB-09D9-C758-8163A3ED2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/>
          <a:stretch/>
        </p:blipFill>
        <p:spPr>
          <a:xfrm>
            <a:off x="4451994" y="892094"/>
            <a:ext cx="3383414" cy="2622736"/>
          </a:xfrm>
          <a:prstGeom prst="rect">
            <a:avLst/>
          </a:prstGeom>
        </p:spPr>
      </p:pic>
      <p:pic>
        <p:nvPicPr>
          <p:cNvPr id="55" name="Picture 54" descr="A graph of a frequency&#10;&#10;Description automatically generated">
            <a:extLst>
              <a:ext uri="{FF2B5EF4-FFF2-40B4-BE49-F238E27FC236}">
                <a16:creationId xmlns:a16="http://schemas.microsoft.com/office/drawing/2014/main" id="{00DF1045-6366-CC3E-D6A0-8BE59085CCF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" r="7235"/>
          <a:stretch/>
        </p:blipFill>
        <p:spPr>
          <a:xfrm>
            <a:off x="8010421" y="868234"/>
            <a:ext cx="3147017" cy="2622736"/>
          </a:xfrm>
          <a:prstGeom prst="rect">
            <a:avLst/>
          </a:prstGeom>
        </p:spPr>
      </p:pic>
      <p:pic>
        <p:nvPicPr>
          <p:cNvPr id="64" name="Picture 63" descr="A blue and red graph&#10;&#10;Description automatically generated with medium confidence">
            <a:extLst>
              <a:ext uri="{FF2B5EF4-FFF2-40B4-BE49-F238E27FC236}">
                <a16:creationId xmlns:a16="http://schemas.microsoft.com/office/drawing/2014/main" id="{C05E2B0F-9302-F7BA-3B43-8CEB0191C3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8841"/>
          <a:stretch/>
        </p:blipFill>
        <p:spPr>
          <a:xfrm>
            <a:off x="4487101" y="3588782"/>
            <a:ext cx="3218810" cy="2726957"/>
          </a:xfrm>
          <a:prstGeom prst="rect">
            <a:avLst/>
          </a:prstGeom>
        </p:spPr>
      </p:pic>
      <p:pic>
        <p:nvPicPr>
          <p:cNvPr id="70" name="Picture 69" descr="A blue and yellow chart&#10;&#10;Description automatically generated with medium confidence">
            <a:extLst>
              <a:ext uri="{FF2B5EF4-FFF2-40B4-BE49-F238E27FC236}">
                <a16:creationId xmlns:a16="http://schemas.microsoft.com/office/drawing/2014/main" id="{8EECE25C-A478-2ABB-CE7C-D1C4E5B780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r="8841"/>
          <a:stretch/>
        </p:blipFill>
        <p:spPr>
          <a:xfrm>
            <a:off x="8073081" y="3564922"/>
            <a:ext cx="3218810" cy="2726957"/>
          </a:xfrm>
          <a:prstGeom prst="rect">
            <a:avLst/>
          </a:prstGeom>
        </p:spPr>
      </p:pic>
      <p:pic>
        <p:nvPicPr>
          <p:cNvPr id="72" name="Picture 71" descr="A blue screen with 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FEF5FCF6-FBA6-E8F7-ACF5-34A95B0B3E7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" r="8676"/>
          <a:stretch/>
        </p:blipFill>
        <p:spPr>
          <a:xfrm>
            <a:off x="729695" y="3599186"/>
            <a:ext cx="3218810" cy="2716838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EFECC005-A670-4DFC-CAEC-5CE673BD1ADE}"/>
              </a:ext>
            </a:extLst>
          </p:cNvPr>
          <p:cNvSpPr/>
          <p:nvPr/>
        </p:nvSpPr>
        <p:spPr>
          <a:xfrm>
            <a:off x="586409" y="853958"/>
            <a:ext cx="3487811" cy="54923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B4DFE-C1BF-3A56-F924-8308B0F65EA2}"/>
              </a:ext>
            </a:extLst>
          </p:cNvPr>
          <p:cNvSpPr txBox="1"/>
          <p:nvPr/>
        </p:nvSpPr>
        <p:spPr>
          <a:xfrm>
            <a:off x="552221" y="794913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9F9B3-DFF0-D845-A792-7C18B7D43EB9}"/>
              </a:ext>
            </a:extLst>
          </p:cNvPr>
          <p:cNvSpPr txBox="1"/>
          <p:nvPr/>
        </p:nvSpPr>
        <p:spPr>
          <a:xfrm>
            <a:off x="4303347" y="794913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3E39E3-2FA2-7F91-657D-A5F552D0D5CF}"/>
              </a:ext>
            </a:extLst>
          </p:cNvPr>
          <p:cNvSpPr txBox="1"/>
          <p:nvPr/>
        </p:nvSpPr>
        <p:spPr>
          <a:xfrm>
            <a:off x="7853477" y="766313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30A4E6-0FFB-B18E-6223-333856F7B416}"/>
              </a:ext>
            </a:extLst>
          </p:cNvPr>
          <p:cNvSpPr txBox="1"/>
          <p:nvPr/>
        </p:nvSpPr>
        <p:spPr>
          <a:xfrm>
            <a:off x="1411277" y="6343861"/>
            <a:ext cx="93694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15: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PCB FFT/Spectrogram, B) OH* FFT/Spectrogram , C) CH* FFT/Spectrogram. </a:t>
            </a:r>
          </a:p>
        </p:txBody>
      </p:sp>
    </p:spTree>
    <p:extLst>
      <p:ext uri="{BB962C8B-B14F-4D97-AF65-F5344CB8AC3E}">
        <p14:creationId xmlns:p14="http://schemas.microsoft.com/office/powerpoint/2010/main" val="1320762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54" y="167780"/>
            <a:ext cx="3034666" cy="1352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234892" y="260059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Conclusions/Future 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11023F-3786-D41A-7EDB-04FA5FFE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13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1B9F2-2984-0700-AC94-328F03F80A21}"/>
              </a:ext>
            </a:extLst>
          </p:cNvPr>
          <p:cNvSpPr txBox="1"/>
          <p:nvPr/>
        </p:nvSpPr>
        <p:spPr>
          <a:xfrm>
            <a:off x="94593" y="2017643"/>
            <a:ext cx="116354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Implemented new optical setup to simultaneously image CL* and OH* CL in an RDE.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wave illumination/location seen in both left and right sub-image.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filtered results c</a:t>
            </a:r>
            <a:r>
              <a:rPr lang="en-US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learly show defined flow structure and reaction zone in the exhaust plume with different intensity values based on individual species.</a:t>
            </a:r>
          </a:p>
          <a:p>
            <a:pPr lvl="1"/>
            <a:endParaRPr lang="en-US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image results of FFT analysis and spectrogram match those obtained from PCB data.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326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54" y="167780"/>
            <a:ext cx="3034666" cy="1352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4546915" y="2935619"/>
            <a:ext cx="2723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Questions?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2CCE88-E3FB-80B1-0C57-86848DB5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41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54" y="167780"/>
            <a:ext cx="3034666" cy="1352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167780" y="167780"/>
            <a:ext cx="27234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2CCE88-E3FB-80B1-0C57-86848DB58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15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490E5-4EA1-D3DF-02C0-FB80E0172D06}"/>
              </a:ext>
            </a:extLst>
          </p:cNvPr>
          <p:cNvSpPr txBox="1"/>
          <p:nvPr/>
        </p:nvSpPr>
        <p:spPr>
          <a:xfrm>
            <a:off x="167780" y="1719470"/>
            <a:ext cx="118564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Rankin, Brent A., et al. "Overview of performance, application, and analysis of rotating detonation engine technologies."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Propulsion and Power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33.1 (2017): 131-143.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[2] 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Gaetano, Alec R., et al. "Comparative Analysis of Broadband Imaging and CH* Chemiluminescence for Ascertaining Modal Operation in a Rotating Detonation Combustor."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AIAA SCITECH 2022 Forum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2022.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Journell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Christopher L., et al. "High-speed diagnostics in a natural gas–air rotating detonation engine."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Journal of Propulsion and Power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36.4 (2020): 498-507.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[4]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James, Ashley M., and Ajay K. Agrawal. "Spatially resolved chemiluminescence imaging of multiple combustion species using a single high-speed camera." Measurement Science and Technology 34.12 (2023): 125305.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301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86710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23" y="142678"/>
            <a:ext cx="2874985" cy="12815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411ADC-5291-4BCF-B1F1-88572FD50DEE}"/>
              </a:ext>
            </a:extLst>
          </p:cNvPr>
          <p:cNvSpPr txBox="1"/>
          <p:nvPr/>
        </p:nvSpPr>
        <p:spPr>
          <a:xfrm>
            <a:off x="234892" y="162661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Imaging of Multiple Species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773A7-79E1-4349-AF6E-7D8E2D69D0F4}"/>
              </a:ext>
            </a:extLst>
          </p:cNvPr>
          <p:cNvPicPr/>
          <p:nvPr/>
        </p:nvPicPr>
        <p:blipFill rotWithShape="1">
          <a:blip r:embed="rId4"/>
          <a:srcRect l="4984" r="6770"/>
          <a:stretch/>
        </p:blipFill>
        <p:spPr>
          <a:xfrm>
            <a:off x="7659778" y="1569793"/>
            <a:ext cx="4293764" cy="33737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88769D-0458-4335-AF8C-549AADEB269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353501" y="4881337"/>
            <a:ext cx="3034666" cy="11335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37624FE-E5AF-4323-9729-1EDE73328C02}"/>
              </a:ext>
            </a:extLst>
          </p:cNvPr>
          <p:cNvSpPr txBox="1"/>
          <p:nvPr/>
        </p:nvSpPr>
        <p:spPr>
          <a:xfrm>
            <a:off x="226089" y="1569793"/>
            <a:ext cx="74336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Common techniques used for simultaneous imaging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Camera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Cameras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doubler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Other optical arrangements</a:t>
            </a:r>
          </a:p>
          <a:p>
            <a:pPr lvl="1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 technique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Utilizes an identical line of sight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need for extensive post processing and error correction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39071B-7B74-9EE2-1DC6-AD1139C3F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37082"/>
            <a:ext cx="2743200" cy="365125"/>
          </a:xfrm>
        </p:spPr>
        <p:txBody>
          <a:bodyPr/>
          <a:lstStyle/>
          <a:p>
            <a:fld id="{4BF44F8F-AF8A-47BC-8AC9-6094DEDC0FDF}" type="slidenum">
              <a:rPr lang="en-US" smtClean="0"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A8F783-9957-E6F0-5D71-B654FB49C389}"/>
              </a:ext>
            </a:extLst>
          </p:cNvPr>
          <p:cNvSpPr txBox="1"/>
          <p:nvPr/>
        </p:nvSpPr>
        <p:spPr>
          <a:xfrm>
            <a:off x="8068238" y="6014849"/>
            <a:ext cx="347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5: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of sight conceptualization illustration.</a:t>
            </a:r>
          </a:p>
        </p:txBody>
      </p:sp>
    </p:spTree>
    <p:extLst>
      <p:ext uri="{BB962C8B-B14F-4D97-AF65-F5344CB8AC3E}">
        <p14:creationId xmlns:p14="http://schemas.microsoft.com/office/powerpoint/2010/main" val="1541471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86710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869" y="142678"/>
            <a:ext cx="2540739" cy="1132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411ADC-5291-4BCF-B1F1-88572FD50DEE}"/>
              </a:ext>
            </a:extLst>
          </p:cNvPr>
          <p:cNvSpPr txBox="1"/>
          <p:nvPr/>
        </p:nvSpPr>
        <p:spPr>
          <a:xfrm>
            <a:off x="234892" y="162661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4DABD2-5DB6-A9C2-44D6-B73DCE75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319B6-0A01-A79D-CCAE-D2148EEB4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6" r="6660" b="3615"/>
          <a:stretch/>
        </p:blipFill>
        <p:spPr>
          <a:xfrm>
            <a:off x="6576151" y="1308242"/>
            <a:ext cx="5456457" cy="50407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7822EC-1B6A-B10F-4169-1F4F9ED970A5}"/>
              </a:ext>
            </a:extLst>
          </p:cNvPr>
          <p:cNvSpPr txBox="1"/>
          <p:nvPr/>
        </p:nvSpPr>
        <p:spPr>
          <a:xfrm>
            <a:off x="234893" y="1214376"/>
            <a:ext cx="634125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Chemiluminescence (CL): electronically excited radical formed by a chemical reaction.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Imaging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Non-Intrusive, allows characterization of extreme environments without impacting the flow field or damaging sensors.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 studied in hydrocarbon flames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CH*: Indicates fuel breakdown, intensity peaks at rich conditions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OH*: Indicates fuel oxidation, intensity peaks at stoichiometric condition.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intensities can vary with Equivalence ratio, Pressure, Temperature, etc.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E8A7E-3525-D7FC-C7E1-D78A88C56296}"/>
              </a:ext>
            </a:extLst>
          </p:cNvPr>
          <p:cNvSpPr txBox="1"/>
          <p:nvPr/>
        </p:nvSpPr>
        <p:spPr>
          <a:xfrm>
            <a:off x="8325934" y="6400412"/>
            <a:ext cx="3124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Spectra of premixed methane flame.</a:t>
            </a:r>
          </a:p>
        </p:txBody>
      </p:sp>
    </p:spTree>
    <p:extLst>
      <p:ext uri="{BB962C8B-B14F-4D97-AF65-F5344CB8AC3E}">
        <p14:creationId xmlns:p14="http://schemas.microsoft.com/office/powerpoint/2010/main" val="355837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86710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307" y="142678"/>
            <a:ext cx="2097301" cy="9349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411ADC-5291-4BCF-B1F1-88572FD50DEE}"/>
              </a:ext>
            </a:extLst>
          </p:cNvPr>
          <p:cNvSpPr txBox="1"/>
          <p:nvPr/>
        </p:nvSpPr>
        <p:spPr>
          <a:xfrm>
            <a:off x="364101" y="162661"/>
            <a:ext cx="82933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 Imaging in RDEs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7FC1D4-3B50-633E-28CA-AC8FBDED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895A2-09BE-4918-D2F2-0863FF991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546" y="1445905"/>
            <a:ext cx="3841861" cy="20751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21739D-CDA7-0A72-FA4F-33FEC498F4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8" t="4024" r="45191"/>
          <a:stretch/>
        </p:blipFill>
        <p:spPr>
          <a:xfrm>
            <a:off x="502608" y="1371808"/>
            <a:ext cx="3264446" cy="22724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74CC233-A895-D544-73D5-3FAB5A186E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5"/>
          <a:stretch/>
        </p:blipFill>
        <p:spPr>
          <a:xfrm>
            <a:off x="364101" y="3829036"/>
            <a:ext cx="2915812" cy="22143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DD5FB8A-0FE3-EBB3-50CC-F71A00758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5069" y="4034828"/>
            <a:ext cx="1657408" cy="17930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698020C-7BB8-D0CA-0297-F117FA54D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9460" y="4034828"/>
            <a:ext cx="1657408" cy="17930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92B07B-3561-D1FB-B8F9-50E63F6E2A87}"/>
              </a:ext>
            </a:extLst>
          </p:cNvPr>
          <p:cNvSpPr txBox="1"/>
          <p:nvPr/>
        </p:nvSpPr>
        <p:spPr>
          <a:xfrm>
            <a:off x="502608" y="6092584"/>
            <a:ext cx="30819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2: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Rankin, Brent A., et al.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D3429-9A05-8D0E-A8F4-C20FA888FF9A}"/>
              </a:ext>
            </a:extLst>
          </p:cNvPr>
          <p:cNvSpPr txBox="1"/>
          <p:nvPr/>
        </p:nvSpPr>
        <p:spPr>
          <a:xfrm>
            <a:off x="4510770" y="6092584"/>
            <a:ext cx="308195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3: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Gaetano, Alec R., et al. [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68D48-8FE0-E928-05E0-AFF7B417D88C}"/>
              </a:ext>
            </a:extLst>
          </p:cNvPr>
          <p:cNvSpPr txBox="1"/>
          <p:nvPr/>
        </p:nvSpPr>
        <p:spPr>
          <a:xfrm>
            <a:off x="8195820" y="6092583"/>
            <a:ext cx="35727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4: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Journell</a:t>
            </a:r>
            <a:r>
              <a:rPr lang="en-US" sz="15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Christopher L., et al.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EF9B9B-A68F-DF53-FCB8-E4B528841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381" y="1586538"/>
            <a:ext cx="3667637" cy="2057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167EF5-72AD-207D-491C-81C5F6E32A9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7122"/>
          <a:stretch/>
        </p:blipFill>
        <p:spPr>
          <a:xfrm>
            <a:off x="8217589" y="4034828"/>
            <a:ext cx="3435435" cy="16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6870" y="131534"/>
            <a:ext cx="3034666" cy="1352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C253CFD-B614-4FD7-81B5-789A33EC37E1}"/>
              </a:ext>
            </a:extLst>
          </p:cNvPr>
          <p:cNvSpPr txBox="1"/>
          <p:nvPr/>
        </p:nvSpPr>
        <p:spPr>
          <a:xfrm>
            <a:off x="234892" y="260059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Setup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1251F38-3021-43F4-84C2-E8E5E58EC933}"/>
              </a:ext>
            </a:extLst>
          </p:cNvPr>
          <p:cNvSpPr txBox="1"/>
          <p:nvPr/>
        </p:nvSpPr>
        <p:spPr>
          <a:xfrm>
            <a:off x="227251" y="1405673"/>
            <a:ext cx="59165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Light from the test media is emitted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Split by a 50:50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beamsplitter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Light is passed through each bandpass filter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308nm OH*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434nm CH*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Filtered UV is reflected by the turning mirror onto the knife edge.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Knife edge directs signal to the camera.</a:t>
            </a:r>
          </a:p>
          <a:p>
            <a:pPr lvl="1"/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Camera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Photron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SA-5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Invisible vision UV intensifier</a:t>
            </a:r>
          </a:p>
          <a:p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31336CC-1D84-04E7-8D18-C01693641C20}"/>
              </a:ext>
            </a:extLst>
          </p:cNvPr>
          <p:cNvGrpSpPr/>
          <p:nvPr/>
        </p:nvGrpSpPr>
        <p:grpSpPr>
          <a:xfrm>
            <a:off x="5498826" y="1416832"/>
            <a:ext cx="6579003" cy="5278742"/>
            <a:chOff x="6284378" y="1649711"/>
            <a:chExt cx="5863818" cy="4675788"/>
          </a:xfrm>
        </p:grpSpPr>
        <p:sp>
          <p:nvSpPr>
            <p:cNvPr id="76" name="Text Box 22">
              <a:extLst>
                <a:ext uri="{FF2B5EF4-FFF2-40B4-BE49-F238E27FC236}">
                  <a16:creationId xmlns:a16="http://schemas.microsoft.com/office/drawing/2014/main" id="{F73F2C68-0268-CA3D-D3C2-515F5A4BB153}"/>
                </a:ext>
              </a:extLst>
            </p:cNvPr>
            <p:cNvSpPr txBox="1"/>
            <p:nvPr/>
          </p:nvSpPr>
          <p:spPr>
            <a:xfrm>
              <a:off x="6284378" y="6025021"/>
              <a:ext cx="5863818" cy="30047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900" b="1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Figure 6:</a:t>
              </a:r>
              <a:r>
                <a:rPr lang="en-US" sz="1900" kern="12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Proposed optical configuration.</a:t>
              </a:r>
              <a:endParaRPr lang="en-US" sz="1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9812B808-2AEF-B7F5-4A04-75B23FA379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98225" y="1649711"/>
              <a:ext cx="4498665" cy="4418627"/>
              <a:chOff x="6877798" y="1745945"/>
              <a:chExt cx="2577373" cy="2531518"/>
            </a:xfrm>
          </p:grpSpPr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7C6BE2FC-8923-218E-1A47-BED6D72116E1}"/>
                  </a:ext>
                </a:extLst>
              </p:cNvPr>
              <p:cNvGrpSpPr/>
              <p:nvPr/>
            </p:nvGrpSpPr>
            <p:grpSpPr>
              <a:xfrm>
                <a:off x="7265934" y="2718654"/>
                <a:ext cx="1909587" cy="1558809"/>
                <a:chOff x="628482" y="1007081"/>
                <a:chExt cx="2503020" cy="2048391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653A30FF-1F0B-2E11-0CB0-D229B271D773}"/>
                    </a:ext>
                  </a:extLst>
                </p:cNvPr>
                <p:cNvGrpSpPr/>
                <p:nvPr/>
              </p:nvGrpSpPr>
              <p:grpSpPr>
                <a:xfrm>
                  <a:off x="628482" y="1007081"/>
                  <a:ext cx="2503020" cy="1804796"/>
                  <a:chOff x="628401" y="1007081"/>
                  <a:chExt cx="2504603" cy="1805551"/>
                </a:xfrm>
              </p:grpSpPr>
              <p:grpSp>
                <p:nvGrpSpPr>
                  <p:cNvPr id="79" name="Group 78">
                    <a:extLst>
                      <a:ext uri="{FF2B5EF4-FFF2-40B4-BE49-F238E27FC236}">
                        <a16:creationId xmlns:a16="http://schemas.microsoft.com/office/drawing/2014/main" id="{997575D1-0C43-A674-6B44-173B41D69140}"/>
                      </a:ext>
                    </a:extLst>
                  </p:cNvPr>
                  <p:cNvGrpSpPr/>
                  <p:nvPr/>
                </p:nvGrpSpPr>
                <p:grpSpPr>
                  <a:xfrm>
                    <a:off x="759137" y="1007081"/>
                    <a:ext cx="2373867" cy="1805551"/>
                    <a:chOff x="759137" y="1007081"/>
                    <a:chExt cx="2373867" cy="1805551"/>
                  </a:xfrm>
                </p:grpSpPr>
                <p:sp>
                  <p:nvSpPr>
                    <p:cNvPr id="81" name="Rectangle 80">
                      <a:extLst>
                        <a:ext uri="{FF2B5EF4-FFF2-40B4-BE49-F238E27FC236}">
                          <a16:creationId xmlns:a16="http://schemas.microsoft.com/office/drawing/2014/main" id="{5CB73113-34C1-BCAE-198E-BCC05B124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9420" y="1007081"/>
                      <a:ext cx="96406" cy="764060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2E0F14BF-6FE1-4ED0-99A4-19A550216910}"/>
                        </a:ext>
                      </a:extLst>
                    </p:cNvPr>
                    <p:cNvSpPr/>
                    <p:nvPr/>
                  </p:nvSpPr>
                  <p:spPr>
                    <a:xfrm rot="8081126">
                      <a:off x="1485852" y="1093411"/>
                      <a:ext cx="614819" cy="605707"/>
                    </a:xfrm>
                    <a:prstGeom prst="rect">
                      <a:avLst/>
                    </a:prstGeom>
                    <a:noFill/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17E23E36-3CFE-88DD-0858-1CC6EFF3E5FC}"/>
                        </a:ext>
                      </a:extLst>
                    </p:cNvPr>
                    <p:cNvSpPr/>
                    <p:nvPr/>
                  </p:nvSpPr>
                  <p:spPr>
                    <a:xfrm rot="2685247">
                      <a:off x="2016372" y="1396381"/>
                      <a:ext cx="66524" cy="46634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336BAA11-AE8B-37AA-83F0-5EA05673412C}"/>
                        </a:ext>
                      </a:extLst>
                    </p:cNvPr>
                    <p:cNvSpPr/>
                    <p:nvPr/>
                  </p:nvSpPr>
                  <p:spPr>
                    <a:xfrm rot="8084431">
                      <a:off x="1517929" y="1405782"/>
                      <a:ext cx="61482" cy="465665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85" name="Straight Arrow Connector 84">
                      <a:extLst>
                        <a:ext uri="{FF2B5EF4-FFF2-40B4-BE49-F238E27FC236}">
                          <a16:creationId xmlns:a16="http://schemas.microsoft.com/office/drawing/2014/main" id="{E15FD5E7-56DB-D88A-178E-C5B553D68A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840787" y="1665212"/>
                      <a:ext cx="683863" cy="615317"/>
                    </a:xfrm>
                    <a:prstGeom prst="straightConnector1">
                      <a:avLst/>
                    </a:prstGeom>
                    <a:ln w="19050">
                      <a:solidFill>
                        <a:srgbClr val="0000FF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6" name="Straight Arrow Connector 85">
                      <a:extLst>
                        <a:ext uri="{FF2B5EF4-FFF2-40B4-BE49-F238E27FC236}">
                          <a16:creationId xmlns:a16="http://schemas.microsoft.com/office/drawing/2014/main" id="{A2E270B8-12EF-6321-88EC-1CE5F835C5E0}"/>
                        </a:ext>
                      </a:extLst>
                    </p:cNvPr>
                    <p:cNvCxnSpPr>
                      <a:cxnSpLocks/>
                      <a:stCxn id="83" idx="3"/>
                    </p:cNvCxnSpPr>
                    <p:nvPr/>
                  </p:nvCxnSpPr>
                  <p:spPr>
                    <a:xfrm>
                      <a:off x="2073254" y="1653025"/>
                      <a:ext cx="699288" cy="627036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218942DF-7361-0800-75E9-8F0B0C662B05}"/>
                        </a:ext>
                      </a:extLst>
                    </p:cNvPr>
                    <p:cNvSpPr/>
                    <p:nvPr/>
                  </p:nvSpPr>
                  <p:spPr>
                    <a:xfrm rot="19254177">
                      <a:off x="759137" y="2045328"/>
                      <a:ext cx="96406" cy="614820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88" name="Straight Arrow Connector 87">
                      <a:extLst>
                        <a:ext uri="{FF2B5EF4-FFF2-40B4-BE49-F238E27FC236}">
                          <a16:creationId xmlns:a16="http://schemas.microsoft.com/office/drawing/2014/main" id="{4790E2BC-98CD-7233-EBC8-E2665C97249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 flipV="1">
                      <a:off x="1252770" y="1877730"/>
                      <a:ext cx="0" cy="846009"/>
                    </a:xfrm>
                    <a:prstGeom prst="straightConnector1">
                      <a:avLst/>
                    </a:prstGeom>
                    <a:ln w="19050">
                      <a:solidFill>
                        <a:srgbClr val="0000FF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" name="Straight Arrow Connector 88">
                      <a:extLst>
                        <a:ext uri="{FF2B5EF4-FFF2-40B4-BE49-F238E27FC236}">
                          <a16:creationId xmlns:a16="http://schemas.microsoft.com/office/drawing/2014/main" id="{7A2EA1BE-A7CD-10A2-7B9A-DEF5A616A3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2353299" y="1894654"/>
                      <a:ext cx="0" cy="811016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0" name="Isosceles Triangle 89">
                      <a:extLst>
                        <a:ext uri="{FF2B5EF4-FFF2-40B4-BE49-F238E27FC236}">
                          <a16:creationId xmlns:a16="http://schemas.microsoft.com/office/drawing/2014/main" id="{02E57AD1-D8AA-7038-38D7-DFBBF38310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539766" y="2163747"/>
                      <a:ext cx="544035" cy="306953"/>
                    </a:xfrm>
                    <a:prstGeom prst="triangle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3D9DA490-E3E5-8A81-7E7C-D90CD336B10D}"/>
                        </a:ext>
                      </a:extLst>
                    </p:cNvPr>
                    <p:cNvSpPr/>
                    <p:nvPr/>
                  </p:nvSpPr>
                  <p:spPr>
                    <a:xfrm rot="13582758">
                      <a:off x="2753919" y="2000123"/>
                      <a:ext cx="89100" cy="669070"/>
                    </a:xfrm>
                    <a:prstGeom prst="rect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cxnSp>
                  <p:nvCxnSpPr>
                    <p:cNvPr id="92" name="Straight Arrow Connector 91">
                      <a:extLst>
                        <a:ext uri="{FF2B5EF4-FFF2-40B4-BE49-F238E27FC236}">
                          <a16:creationId xmlns:a16="http://schemas.microsoft.com/office/drawing/2014/main" id="{0B30EA38-FEF3-0857-15E2-A8488585F8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644823" y="2317224"/>
                      <a:ext cx="0" cy="495408"/>
                    </a:xfrm>
                    <a:prstGeom prst="straightConnector1">
                      <a:avLst/>
                    </a:prstGeom>
                    <a:ln w="19050">
                      <a:solidFill>
                        <a:srgbClr val="0000FF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Arrow Connector 92">
                      <a:extLst>
                        <a:ext uri="{FF2B5EF4-FFF2-40B4-BE49-F238E27FC236}">
                          <a16:creationId xmlns:a16="http://schemas.microsoft.com/office/drawing/2014/main" id="{0BDCC8DC-497F-A281-3C20-EEF400CACE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1947791" y="2317222"/>
                      <a:ext cx="2" cy="495409"/>
                    </a:xfrm>
                    <a:prstGeom prst="straightConnector1">
                      <a:avLst/>
                    </a:prstGeom>
                    <a:ln w="19050">
                      <a:solidFill>
                        <a:srgbClr val="FF0000"/>
                      </a:solidFill>
                      <a:prstDash val="dash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0" name="TextBox 85">
                    <a:extLst>
                      <a:ext uri="{FF2B5EF4-FFF2-40B4-BE49-F238E27FC236}">
                        <a16:creationId xmlns:a16="http://schemas.microsoft.com/office/drawing/2014/main" id="{A4862C49-E202-AC5B-BA2F-FD2E4D341006}"/>
                      </a:ext>
                    </a:extLst>
                  </p:cNvPr>
                  <p:cNvSpPr txBox="1"/>
                  <p:nvPr/>
                </p:nvSpPr>
                <p:spPr>
                  <a:xfrm>
                    <a:off x="628401" y="1352917"/>
                    <a:ext cx="804038" cy="4935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 algn="ctr">
                      <a:lnSpc>
                        <a:spcPct val="10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2000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Bandpass Filter</a:t>
                    </a:r>
                    <a:endParaRPr lang="en-US" sz="2000" dirty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8" name="TextBox 85">
                  <a:extLst>
                    <a:ext uri="{FF2B5EF4-FFF2-40B4-BE49-F238E27FC236}">
                      <a16:creationId xmlns:a16="http://schemas.microsoft.com/office/drawing/2014/main" id="{23930598-EEE3-0A22-68EF-3393E9FE1C1A}"/>
                    </a:ext>
                  </a:extLst>
                </p:cNvPr>
                <p:cNvSpPr txBox="1"/>
                <p:nvPr/>
              </p:nvSpPr>
              <p:spPr>
                <a:xfrm>
                  <a:off x="1386632" y="2753394"/>
                  <a:ext cx="874136" cy="3020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noAutofit/>
                </a:bodyPr>
                <a:lstStyle/>
                <a:p>
                  <a:pPr marL="0" marR="0">
                    <a:lnSpc>
                      <a:spcPct val="105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To Camera</a:t>
                  </a:r>
                  <a:endPara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2" name="TextBox 85">
                <a:extLst>
                  <a:ext uri="{FF2B5EF4-FFF2-40B4-BE49-F238E27FC236}">
                    <a16:creationId xmlns:a16="http://schemas.microsoft.com/office/drawing/2014/main" id="{68E5AA5F-F1E6-A656-EDCE-69E65B55354D}"/>
                  </a:ext>
                </a:extLst>
              </p:cNvPr>
              <p:cNvSpPr txBox="1"/>
              <p:nvPr/>
            </p:nvSpPr>
            <p:spPr>
              <a:xfrm>
                <a:off x="7835736" y="2502296"/>
                <a:ext cx="760693" cy="31058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Beamsplitter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TextBox 86">
                <a:extLst>
                  <a:ext uri="{FF2B5EF4-FFF2-40B4-BE49-F238E27FC236}">
                    <a16:creationId xmlns:a16="http://schemas.microsoft.com/office/drawing/2014/main" id="{1FC06716-E1D9-AA85-A951-0B70F0781720}"/>
                  </a:ext>
                </a:extLst>
              </p:cNvPr>
              <p:cNvSpPr txBox="1"/>
              <p:nvPr/>
            </p:nvSpPr>
            <p:spPr>
              <a:xfrm>
                <a:off x="8922013" y="3671712"/>
                <a:ext cx="533158" cy="32055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Turning Mirror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TextBox 86">
                <a:extLst>
                  <a:ext uri="{FF2B5EF4-FFF2-40B4-BE49-F238E27FC236}">
                    <a16:creationId xmlns:a16="http://schemas.microsoft.com/office/drawing/2014/main" id="{323624F0-E3A8-6913-DFB1-CE2DAB5A3AA9}"/>
                  </a:ext>
                </a:extLst>
              </p:cNvPr>
              <p:cNvSpPr txBox="1"/>
              <p:nvPr/>
            </p:nvSpPr>
            <p:spPr>
              <a:xfrm>
                <a:off x="6877798" y="3666463"/>
                <a:ext cx="526512" cy="3718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Turning Mirror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85">
                <a:extLst>
                  <a:ext uri="{FF2B5EF4-FFF2-40B4-BE49-F238E27FC236}">
                    <a16:creationId xmlns:a16="http://schemas.microsoft.com/office/drawing/2014/main" id="{2715DA76-6F99-D673-4BA8-A9CD99244589}"/>
                  </a:ext>
                </a:extLst>
              </p:cNvPr>
              <p:cNvSpPr txBox="1"/>
              <p:nvPr/>
            </p:nvSpPr>
            <p:spPr>
              <a:xfrm>
                <a:off x="8449704" y="2986530"/>
                <a:ext cx="622082" cy="39450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Bandpass Filter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TextBox 86">
                <a:extLst>
                  <a:ext uri="{FF2B5EF4-FFF2-40B4-BE49-F238E27FC236}">
                    <a16:creationId xmlns:a16="http://schemas.microsoft.com/office/drawing/2014/main" id="{F8096773-A027-B02A-DED4-C1D783459A9D}"/>
                  </a:ext>
                </a:extLst>
              </p:cNvPr>
              <p:cNvSpPr txBox="1"/>
              <p:nvPr/>
            </p:nvSpPr>
            <p:spPr>
              <a:xfrm>
                <a:off x="7644775" y="3423719"/>
                <a:ext cx="1042581" cy="26297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5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Knife-Edge Prism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BC312AC2-E766-E24E-B95B-DEA9893914C7}"/>
                  </a:ext>
                </a:extLst>
              </p:cNvPr>
              <p:cNvGrpSpPr/>
              <p:nvPr/>
            </p:nvGrpSpPr>
            <p:grpSpPr>
              <a:xfrm>
                <a:off x="6965650" y="1813136"/>
                <a:ext cx="945032" cy="945298"/>
                <a:chOff x="179404" y="67212"/>
                <a:chExt cx="946150" cy="946150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FA602CF4-D3DC-7857-42A2-BBF062BBC30B}"/>
                    </a:ext>
                  </a:extLst>
                </p:cNvPr>
                <p:cNvSpPr/>
                <p:nvPr/>
              </p:nvSpPr>
              <p:spPr>
                <a:xfrm>
                  <a:off x="179404" y="67212"/>
                  <a:ext cx="946150" cy="946150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1B102C8E-1DA0-1567-96FF-B93BB54F8C15}"/>
                    </a:ext>
                  </a:extLst>
                </p:cNvPr>
                <p:cNvSpPr/>
                <p:nvPr/>
              </p:nvSpPr>
              <p:spPr>
                <a:xfrm>
                  <a:off x="238459" y="126779"/>
                  <a:ext cx="828040" cy="82804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80CAC6EA-09C6-B6B5-57F1-AD39B6871228}"/>
                  </a:ext>
                </a:extLst>
              </p:cNvPr>
              <p:cNvGrpSpPr/>
              <p:nvPr/>
            </p:nvGrpSpPr>
            <p:grpSpPr>
              <a:xfrm>
                <a:off x="7034398" y="1927549"/>
                <a:ext cx="827702" cy="709291"/>
                <a:chOff x="248234" y="181728"/>
                <a:chExt cx="828682" cy="709930"/>
              </a:xfrm>
            </p:grpSpPr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B274C093-B088-5FBF-8416-1CCC4A06AA38}"/>
                    </a:ext>
                  </a:extLst>
                </p:cNvPr>
                <p:cNvSpPr/>
                <p:nvPr/>
              </p:nvSpPr>
              <p:spPr>
                <a:xfrm>
                  <a:off x="297514" y="181728"/>
                  <a:ext cx="709930" cy="709930"/>
                </a:xfrm>
                <a:prstGeom prst="ellipse">
                  <a:avLst/>
                </a:prstGeom>
                <a:solidFill>
                  <a:schemeClr val="accent2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8" name="TextBox 6">
                  <a:extLst>
                    <a:ext uri="{FF2B5EF4-FFF2-40B4-BE49-F238E27FC236}">
                      <a16:creationId xmlns:a16="http://schemas.microsoft.com/office/drawing/2014/main" id="{C8DB5113-6189-CA22-121D-40D9970C6E6D}"/>
                    </a:ext>
                  </a:extLst>
                </p:cNvPr>
                <p:cNvSpPr txBox="1"/>
                <p:nvPr/>
              </p:nvSpPr>
              <p:spPr>
                <a:xfrm>
                  <a:off x="248234" y="394689"/>
                  <a:ext cx="828682" cy="2294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1" kern="1200" dirty="0">
                      <a:solidFill>
                        <a:srgbClr val="000000"/>
                      </a:solidFill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Aerospike</a:t>
                  </a:r>
                  <a:endPara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E42542D2-D1D7-F340-5AE8-D80814ACC9F0}"/>
                  </a:ext>
                </a:extLst>
              </p:cNvPr>
              <p:cNvSpPr/>
              <p:nvPr/>
            </p:nvSpPr>
            <p:spPr>
              <a:xfrm rot="2692533">
                <a:off x="7645625" y="2618629"/>
                <a:ext cx="408550" cy="170060"/>
              </a:xfrm>
              <a:prstGeom prst="rightArrow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18">
                <a:extLst>
                  <a:ext uri="{FF2B5EF4-FFF2-40B4-BE49-F238E27FC236}">
                    <a16:creationId xmlns:a16="http://schemas.microsoft.com/office/drawing/2014/main" id="{0F92754B-8881-D66B-90F7-0F99C7270285}"/>
                  </a:ext>
                </a:extLst>
              </p:cNvPr>
              <p:cNvSpPr txBox="1"/>
              <p:nvPr/>
            </p:nvSpPr>
            <p:spPr>
              <a:xfrm>
                <a:off x="7932489" y="1745945"/>
                <a:ext cx="914770" cy="229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Outer Body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97B9A0D4-F759-36A1-0564-48960AF23EC1}"/>
                  </a:ext>
                </a:extLst>
              </p:cNvPr>
              <p:cNvSpPr txBox="1"/>
              <p:nvPr/>
            </p:nvSpPr>
            <p:spPr>
              <a:xfrm>
                <a:off x="7985108" y="1966768"/>
                <a:ext cx="761099" cy="229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Annulus 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ED25B655-C07C-5715-C61E-8FEC73126D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46300" y="1902335"/>
                <a:ext cx="208336" cy="1447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05D0DB7-F487-B0F8-FD66-75D8DACA8D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17092" y="2102342"/>
                <a:ext cx="208336" cy="1447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9" name="Slide Number Placeholder 98">
            <a:extLst>
              <a:ext uri="{FF2B5EF4-FFF2-40B4-BE49-F238E27FC236}">
                <a16:creationId xmlns:a16="http://schemas.microsoft.com/office/drawing/2014/main" id="{89FA15A6-CE1F-A3BE-54C0-81E9CE24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36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80925C3E-20E6-0D09-75AD-4F65937C8CBE}"/>
              </a:ext>
            </a:extLst>
          </p:cNvPr>
          <p:cNvGrpSpPr>
            <a:grpSpLocks noChangeAspect="1"/>
          </p:cNvGrpSpPr>
          <p:nvPr/>
        </p:nvGrpSpPr>
        <p:grpSpPr>
          <a:xfrm>
            <a:off x="4286845" y="1716529"/>
            <a:ext cx="3500466" cy="2623803"/>
            <a:chOff x="807573" y="-2024087"/>
            <a:chExt cx="3185695" cy="2388125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7B5171C6-895A-2A18-354E-8EEBA67D4842}"/>
                </a:ext>
              </a:extLst>
            </p:cNvPr>
            <p:cNvGrpSpPr/>
            <p:nvPr/>
          </p:nvGrpSpPr>
          <p:grpSpPr>
            <a:xfrm>
              <a:off x="807573" y="-2024087"/>
              <a:ext cx="3185695" cy="2388125"/>
              <a:chOff x="807599" y="-2123133"/>
              <a:chExt cx="3185795" cy="2392215"/>
            </a:xfrm>
          </p:grpSpPr>
          <p:pic>
            <p:nvPicPr>
              <p:cNvPr id="66" name="Picture 65" descr="A black and white image of a sunburst&#10;&#10;Description automatically generated">
                <a:extLst>
                  <a:ext uri="{FF2B5EF4-FFF2-40B4-BE49-F238E27FC236}">
                    <a16:creationId xmlns:a16="http://schemas.microsoft.com/office/drawing/2014/main" id="{32236239-E2F2-98CD-3F25-541DD1541E93}"/>
                  </a:ext>
                </a:extLst>
              </p:cNvPr>
              <p:cNvPicPr/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58" r="10257" b="8460"/>
              <a:stretch/>
            </p:blipFill>
            <p:spPr bwMode="auto">
              <a:xfrm>
                <a:off x="807599" y="-2123133"/>
                <a:ext cx="3185795" cy="1153160"/>
              </a:xfrm>
              <a:prstGeom prst="rect">
                <a:avLst/>
              </a:prstGeom>
              <a:ln w="57150"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67" name="Picture 66" descr="A red and blue flag with yellow rays&#10;&#10;Description automatically generated">
                <a:extLst>
                  <a:ext uri="{FF2B5EF4-FFF2-40B4-BE49-F238E27FC236}">
                    <a16:creationId xmlns:a16="http://schemas.microsoft.com/office/drawing/2014/main" id="{E745FECF-5F04-717D-6E0F-D35222AC83DA}"/>
                  </a:ext>
                </a:extLst>
              </p:cNvPr>
              <p:cNvPicPr/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15" t="3745" r="9420" b="6674"/>
              <a:stretch/>
            </p:blipFill>
            <p:spPr>
              <a:xfrm>
                <a:off x="1406610" y="-860583"/>
                <a:ext cx="2058670" cy="1129665"/>
              </a:xfrm>
              <a:prstGeom prst="rect">
                <a:avLst/>
              </a:prstGeom>
              <a:ln w="57150">
                <a:noFill/>
              </a:ln>
            </p:spPr>
          </p:pic>
        </p:grpSp>
        <p:sp>
          <p:nvSpPr>
            <p:cNvPr id="63" name="Text Box 850">
              <a:extLst>
                <a:ext uri="{FF2B5EF4-FFF2-40B4-BE49-F238E27FC236}">
                  <a16:creationId xmlns:a16="http://schemas.microsoft.com/office/drawing/2014/main" id="{32942FAF-29AF-B05A-E71F-D813854BEE0C}"/>
                </a:ext>
              </a:extLst>
            </p:cNvPr>
            <p:cNvSpPr txBox="1"/>
            <p:nvPr/>
          </p:nvSpPr>
          <p:spPr>
            <a:xfrm>
              <a:off x="1802747" y="-932170"/>
              <a:ext cx="1195346" cy="246491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Superimposed</a:t>
              </a:r>
              <a:endParaRPr lang="en-US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014" y="167781"/>
            <a:ext cx="2176205" cy="9700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234892" y="260059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Optical Alignment</a:t>
            </a:r>
          </a:p>
        </p:txBody>
      </p:sp>
      <p:pic>
        <p:nvPicPr>
          <p:cNvPr id="140" name="Picture 139">
            <a:extLst>
              <a:ext uri="{FF2B5EF4-FFF2-40B4-BE49-F238E27FC236}">
                <a16:creationId xmlns:a16="http://schemas.microsoft.com/office/drawing/2014/main" id="{3F17A4B0-219F-CC63-558C-9DC0B06C905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11" r="4106" b="13342"/>
          <a:stretch/>
        </p:blipFill>
        <p:spPr>
          <a:xfrm>
            <a:off x="8158335" y="2146402"/>
            <a:ext cx="3500466" cy="1667804"/>
          </a:xfrm>
          <a:prstGeom prst="rect">
            <a:avLst/>
          </a:prstGeom>
        </p:spPr>
      </p:pic>
      <p:sp>
        <p:nvSpPr>
          <p:cNvPr id="142" name="Slide Number Placeholder 141">
            <a:extLst>
              <a:ext uri="{FF2B5EF4-FFF2-40B4-BE49-F238E27FC236}">
                <a16:creationId xmlns:a16="http://schemas.microsoft.com/office/drawing/2014/main" id="{3363C5B0-D941-B74A-0122-6A31089E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5</a:t>
            </a:fld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8AE866C0-C8BC-B315-3ACB-7895E1198AA6}"/>
              </a:ext>
            </a:extLst>
          </p:cNvPr>
          <p:cNvSpPr/>
          <p:nvPr/>
        </p:nvSpPr>
        <p:spPr>
          <a:xfrm>
            <a:off x="527695" y="1745103"/>
            <a:ext cx="2664007" cy="3191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1400" b="1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38B38EB-4BFC-3DB6-CED2-663AFADDBA94}"/>
              </a:ext>
            </a:extLst>
          </p:cNvPr>
          <p:cNvGrpSpPr/>
          <p:nvPr/>
        </p:nvGrpSpPr>
        <p:grpSpPr>
          <a:xfrm>
            <a:off x="581690" y="1716529"/>
            <a:ext cx="2936074" cy="2721779"/>
            <a:chOff x="581690" y="1716529"/>
            <a:chExt cx="2936074" cy="2721779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8CE63145-CAFE-EED8-0EC2-8E1AED7D610A}"/>
                </a:ext>
              </a:extLst>
            </p:cNvPr>
            <p:cNvGrpSpPr/>
            <p:nvPr/>
          </p:nvGrpSpPr>
          <p:grpSpPr>
            <a:xfrm>
              <a:off x="873333" y="1716529"/>
              <a:ext cx="2644431" cy="1629520"/>
              <a:chOff x="521536" y="-34825"/>
              <a:chExt cx="3739285" cy="1929473"/>
            </a:xfrm>
          </p:grpSpPr>
          <p:sp>
            <p:nvSpPr>
              <p:cNvPr id="190" name="TextBox 17">
                <a:extLst>
                  <a:ext uri="{FF2B5EF4-FFF2-40B4-BE49-F238E27FC236}">
                    <a16:creationId xmlns:a16="http://schemas.microsoft.com/office/drawing/2014/main" id="{663C61F2-3CC5-E00E-9CAC-BDCD75DB9631}"/>
                  </a:ext>
                </a:extLst>
              </p:cNvPr>
              <p:cNvSpPr txBox="1"/>
              <p:nvPr/>
            </p:nvSpPr>
            <p:spPr>
              <a:xfrm>
                <a:off x="3292855" y="866735"/>
                <a:ext cx="967966" cy="49434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+X 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TextBox 18">
                <a:extLst>
                  <a:ext uri="{FF2B5EF4-FFF2-40B4-BE49-F238E27FC236}">
                    <a16:creationId xmlns:a16="http://schemas.microsoft.com/office/drawing/2014/main" id="{71A92C7C-6376-311B-0CFB-95D5A97E5306}"/>
                  </a:ext>
                </a:extLst>
              </p:cNvPr>
              <p:cNvSpPr txBox="1"/>
              <p:nvPr/>
            </p:nvSpPr>
            <p:spPr>
              <a:xfrm>
                <a:off x="1625266" y="-34825"/>
                <a:ext cx="609647" cy="37719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+Y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6DC33E36-8C1F-6A4C-BE0C-E8B97197B081}"/>
                  </a:ext>
                </a:extLst>
              </p:cNvPr>
              <p:cNvGrpSpPr/>
              <p:nvPr/>
            </p:nvGrpSpPr>
            <p:grpSpPr>
              <a:xfrm>
                <a:off x="521536" y="217685"/>
                <a:ext cx="3356422" cy="1676963"/>
                <a:chOff x="521536" y="217685"/>
                <a:chExt cx="3356422" cy="1676963"/>
              </a:xfrm>
            </p:grpSpPr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D190C91D-C00A-F793-C9FA-4F31BC7438F7}"/>
                    </a:ext>
                  </a:extLst>
                </p:cNvPr>
                <p:cNvGrpSpPr/>
                <p:nvPr/>
              </p:nvGrpSpPr>
              <p:grpSpPr>
                <a:xfrm>
                  <a:off x="521536" y="217685"/>
                  <a:ext cx="3356422" cy="1676963"/>
                  <a:chOff x="521536" y="217685"/>
                  <a:chExt cx="3356422" cy="1676963"/>
                </a:xfrm>
              </p:grpSpPr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8537FC36-7887-382F-7853-623DB9916678}"/>
                      </a:ext>
                    </a:extLst>
                  </p:cNvPr>
                  <p:cNvSpPr/>
                  <p:nvPr/>
                </p:nvSpPr>
                <p:spPr>
                  <a:xfrm>
                    <a:off x="569481" y="270470"/>
                    <a:ext cx="2791326" cy="1604211"/>
                  </a:xfrm>
                  <a:prstGeom prst="rect">
                    <a:avLst/>
                  </a:prstGeom>
                  <a:solidFill>
                    <a:schemeClr val="accent1">
                      <a:lumMod val="20000"/>
                      <a:lumOff val="80000"/>
                    </a:schemeClr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 b="1"/>
                  </a:p>
                </p:txBody>
              </p:sp>
              <p:sp>
                <p:nvSpPr>
                  <p:cNvPr id="196" name="Oval 195">
                    <a:extLst>
                      <a:ext uri="{FF2B5EF4-FFF2-40B4-BE49-F238E27FC236}">
                        <a16:creationId xmlns:a16="http://schemas.microsoft.com/office/drawing/2014/main" id="{72E24676-7480-A194-D7D7-79AB8826EFAE}"/>
                      </a:ext>
                    </a:extLst>
                  </p:cNvPr>
                  <p:cNvSpPr/>
                  <p:nvPr/>
                </p:nvSpPr>
                <p:spPr>
                  <a:xfrm>
                    <a:off x="843770" y="491288"/>
                    <a:ext cx="192212" cy="165246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 b="1"/>
                  </a:p>
                </p:txBody>
              </p:sp>
              <p:sp>
                <p:nvSpPr>
                  <p:cNvPr id="197" name="Oval 196">
                    <a:extLst>
                      <a:ext uri="{FF2B5EF4-FFF2-40B4-BE49-F238E27FC236}">
                        <a16:creationId xmlns:a16="http://schemas.microsoft.com/office/drawing/2014/main" id="{923673F3-0F0B-B223-4A01-6AE90D5B6BFC}"/>
                      </a:ext>
                    </a:extLst>
                  </p:cNvPr>
                  <p:cNvSpPr/>
                  <p:nvPr/>
                </p:nvSpPr>
                <p:spPr>
                  <a:xfrm>
                    <a:off x="2886830" y="492038"/>
                    <a:ext cx="192212" cy="166382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 b="1" dirty="0"/>
                  </a:p>
                </p:txBody>
              </p:sp>
              <p:sp>
                <p:nvSpPr>
                  <p:cNvPr id="198" name="Oval 197">
                    <a:extLst>
                      <a:ext uri="{FF2B5EF4-FFF2-40B4-BE49-F238E27FC236}">
                        <a16:creationId xmlns:a16="http://schemas.microsoft.com/office/drawing/2014/main" id="{16EA5F35-27FD-BDF4-3940-C7388E57AF70}"/>
                      </a:ext>
                    </a:extLst>
                  </p:cNvPr>
                  <p:cNvSpPr/>
                  <p:nvPr/>
                </p:nvSpPr>
                <p:spPr>
                  <a:xfrm>
                    <a:off x="843770" y="1497260"/>
                    <a:ext cx="192212" cy="159266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 b="1"/>
                  </a:p>
                </p:txBody>
              </p:sp>
              <p:sp>
                <p:nvSpPr>
                  <p:cNvPr id="199" name="Oval 198">
                    <a:extLst>
                      <a:ext uri="{FF2B5EF4-FFF2-40B4-BE49-F238E27FC236}">
                        <a16:creationId xmlns:a16="http://schemas.microsoft.com/office/drawing/2014/main" id="{0BBCAD92-ACF3-6808-D015-239FF573DC19}"/>
                      </a:ext>
                    </a:extLst>
                  </p:cNvPr>
                  <p:cNvSpPr/>
                  <p:nvPr/>
                </p:nvSpPr>
                <p:spPr>
                  <a:xfrm>
                    <a:off x="2889548" y="1501244"/>
                    <a:ext cx="192212" cy="155158"/>
                  </a:xfrm>
                  <a:prstGeom prst="ellipse">
                    <a:avLst/>
                  </a:prstGeom>
                  <a:solidFill>
                    <a:srgbClr val="00FF0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endParaRPr lang="en-US" sz="1400" b="1"/>
                  </a:p>
                </p:txBody>
              </p:sp>
              <p:cxnSp>
                <p:nvCxnSpPr>
                  <p:cNvPr id="200" name="Straight Connector 199">
                    <a:extLst>
                      <a:ext uri="{FF2B5EF4-FFF2-40B4-BE49-F238E27FC236}">
                        <a16:creationId xmlns:a16="http://schemas.microsoft.com/office/drawing/2014/main" id="{206628F8-7ED2-7BDC-9993-649B124D04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964621" y="270469"/>
                    <a:ext cx="0" cy="1604211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1" name="Straight Connector 200">
                    <a:extLst>
                      <a:ext uri="{FF2B5EF4-FFF2-40B4-BE49-F238E27FC236}">
                        <a16:creationId xmlns:a16="http://schemas.microsoft.com/office/drawing/2014/main" id="{6133E0D2-FC35-1478-7313-D349B10C7F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568958" y="1065274"/>
                    <a:ext cx="2791326" cy="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02" name="TextBox 19">
                    <a:extLst>
                      <a:ext uri="{FF2B5EF4-FFF2-40B4-BE49-F238E27FC236}">
                        <a16:creationId xmlns:a16="http://schemas.microsoft.com/office/drawing/2014/main" id="{858B6BB2-ACDC-3A6A-F31D-54DD252B7D4D}"/>
                      </a:ext>
                    </a:extLst>
                  </p:cNvPr>
                  <p:cNvSpPr txBox="1"/>
                  <p:nvPr/>
                </p:nvSpPr>
                <p:spPr>
                  <a:xfrm>
                    <a:off x="1565533" y="758697"/>
                    <a:ext cx="523376" cy="3771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>
                      <a:lnSpc>
                        <a:spcPct val="106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A</a:t>
                    </a:r>
                    <a:endParaRPr lang="en-US" sz="14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3" name="TextBox 25">
                    <a:extLst>
                      <a:ext uri="{FF2B5EF4-FFF2-40B4-BE49-F238E27FC236}">
                        <a16:creationId xmlns:a16="http://schemas.microsoft.com/office/drawing/2014/main" id="{4AE9C873-3007-9638-7200-44DD3F257DE8}"/>
                      </a:ext>
                    </a:extLst>
                  </p:cNvPr>
                  <p:cNvSpPr txBox="1"/>
                  <p:nvPr/>
                </p:nvSpPr>
                <p:spPr>
                  <a:xfrm>
                    <a:off x="2970409" y="217685"/>
                    <a:ext cx="907549" cy="3771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>
                      <a:lnSpc>
                        <a:spcPct val="106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B</a:t>
                    </a:r>
                    <a:endParaRPr lang="en-US" sz="14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4" name="TextBox 26">
                    <a:extLst>
                      <a:ext uri="{FF2B5EF4-FFF2-40B4-BE49-F238E27FC236}">
                        <a16:creationId xmlns:a16="http://schemas.microsoft.com/office/drawing/2014/main" id="{9A7C641B-FFA3-9591-EB91-64B79F37744E}"/>
                      </a:ext>
                    </a:extLst>
                  </p:cNvPr>
                  <p:cNvSpPr txBox="1"/>
                  <p:nvPr/>
                </p:nvSpPr>
                <p:spPr>
                  <a:xfrm>
                    <a:off x="2941872" y="1517458"/>
                    <a:ext cx="844606" cy="3771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>
                      <a:lnSpc>
                        <a:spcPct val="106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</a:t>
                    </a:r>
                    <a:endParaRPr lang="en-US" sz="14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5" name="TextBox 27">
                    <a:extLst>
                      <a:ext uri="{FF2B5EF4-FFF2-40B4-BE49-F238E27FC236}">
                        <a16:creationId xmlns:a16="http://schemas.microsoft.com/office/drawing/2014/main" id="{38969872-D898-7E36-3D5A-BA30DD8B49A9}"/>
                      </a:ext>
                    </a:extLst>
                  </p:cNvPr>
                  <p:cNvSpPr txBox="1"/>
                  <p:nvPr/>
                </p:nvSpPr>
                <p:spPr>
                  <a:xfrm>
                    <a:off x="538313" y="247820"/>
                    <a:ext cx="1132267" cy="262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>
                      <a:lnSpc>
                        <a:spcPct val="106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D</a:t>
                    </a:r>
                    <a:endParaRPr lang="en-US" sz="14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206" name="TextBox 28">
                    <a:extLst>
                      <a:ext uri="{FF2B5EF4-FFF2-40B4-BE49-F238E27FC236}">
                        <a16:creationId xmlns:a16="http://schemas.microsoft.com/office/drawing/2014/main" id="{C7036166-DEB5-DF22-D424-3E9A99C27515}"/>
                      </a:ext>
                    </a:extLst>
                  </p:cNvPr>
                  <p:cNvSpPr txBox="1"/>
                  <p:nvPr/>
                </p:nvSpPr>
                <p:spPr>
                  <a:xfrm>
                    <a:off x="521536" y="1540494"/>
                    <a:ext cx="1125304" cy="24359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noAutofit/>
                  </a:bodyPr>
                  <a:lstStyle/>
                  <a:p>
                    <a:pPr marL="0" marR="0">
                      <a:lnSpc>
                        <a:spcPct val="106000"/>
                      </a:lnSpc>
                      <a:spcBef>
                        <a:spcPts val="0"/>
                      </a:spcBef>
                      <a:spcAft>
                        <a:spcPts val="800"/>
                      </a:spcAft>
                    </a:pPr>
                    <a:r>
                      <a:rPr lang="en-US" sz="1400" b="1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E</a:t>
                    </a:r>
                    <a:endParaRPr lang="en-US" sz="1400" b="1" dirty="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513D0A0-877E-78E4-6D69-ABAFFDF7893C}"/>
                    </a:ext>
                  </a:extLst>
                </p:cNvPr>
                <p:cNvSpPr/>
                <p:nvPr/>
              </p:nvSpPr>
              <p:spPr>
                <a:xfrm>
                  <a:off x="1868515" y="998235"/>
                  <a:ext cx="192212" cy="165657"/>
                </a:xfrm>
                <a:prstGeom prst="ellipse">
                  <a:avLst/>
                </a:prstGeom>
                <a:solidFill>
                  <a:srgbClr val="00FF0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en-US" sz="1400" b="1"/>
                </a:p>
              </p:txBody>
            </p:sp>
          </p:grpSp>
        </p:grp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F97FA0FB-B697-2A95-E6B6-AFE3EDCC692B}"/>
                </a:ext>
              </a:extLst>
            </p:cNvPr>
            <p:cNvGrpSpPr/>
            <p:nvPr/>
          </p:nvGrpSpPr>
          <p:grpSpPr>
            <a:xfrm>
              <a:off x="581690" y="3376186"/>
              <a:ext cx="2572154" cy="1062122"/>
              <a:chOff x="98663" y="2213285"/>
              <a:chExt cx="3287732" cy="1285947"/>
            </a:xfrm>
          </p:grpSpPr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8D8E1143-30A2-4AFC-35BA-A7C8DB99D413}"/>
                  </a:ext>
                </a:extLst>
              </p:cNvPr>
              <p:cNvGrpSpPr/>
              <p:nvPr/>
            </p:nvGrpSpPr>
            <p:grpSpPr>
              <a:xfrm>
                <a:off x="98663" y="2213285"/>
                <a:ext cx="3287732" cy="1285947"/>
                <a:chOff x="98663" y="2213285"/>
                <a:chExt cx="3287732" cy="1285947"/>
              </a:xfrm>
            </p:grpSpPr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73B989CE-09F2-D5E5-1DE6-0431CD004C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510118" y="2225753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CBEF58E7-08A0-4D75-1647-35DB6C8A8AF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190527" y="2213286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BDFC2B0C-4621-6891-4EF7-B3D48347C3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46100" y="2213285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>
                  <a:extLst>
                    <a:ext uri="{FF2B5EF4-FFF2-40B4-BE49-F238E27FC236}">
                      <a16:creationId xmlns:a16="http://schemas.microsoft.com/office/drawing/2014/main" id="{DE2D18D0-1ECE-CA04-CEAE-FC236F5207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8356" y="2225753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81F4E083-794A-3907-8E29-36A15863C78B}"/>
                    </a:ext>
                  </a:extLst>
                </p:cNvPr>
                <p:cNvGrpSpPr/>
                <p:nvPr/>
              </p:nvGrpSpPr>
              <p:grpSpPr>
                <a:xfrm>
                  <a:off x="98663" y="2225753"/>
                  <a:ext cx="3287732" cy="1273479"/>
                  <a:chOff x="98663" y="2225753"/>
                  <a:chExt cx="3287732" cy="1273479"/>
                </a:xfrm>
              </p:grpSpPr>
              <p:cxnSp>
                <p:nvCxnSpPr>
                  <p:cNvPr id="173" name="Straight Connector 172">
                    <a:extLst>
                      <a:ext uri="{FF2B5EF4-FFF2-40B4-BE49-F238E27FC236}">
                        <a16:creationId xmlns:a16="http://schemas.microsoft.com/office/drawing/2014/main" id="{002A3345-DC97-8BB0-BF47-0478370714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8663" y="3269978"/>
                    <a:ext cx="3287731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Straight Connector 173">
                    <a:extLst>
                      <a:ext uri="{FF2B5EF4-FFF2-40B4-BE49-F238E27FC236}">
                        <a16:creationId xmlns:a16="http://schemas.microsoft.com/office/drawing/2014/main" id="{B2E84AD2-27A9-FF20-CB9C-F4F6B76B5C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98664" y="2407933"/>
                    <a:ext cx="3287731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75" name="Group 174">
                    <a:extLst>
                      <a:ext uri="{FF2B5EF4-FFF2-40B4-BE49-F238E27FC236}">
                        <a16:creationId xmlns:a16="http://schemas.microsoft.com/office/drawing/2014/main" id="{55799321-33C5-6207-63B1-3A1FF6B4F8F1}"/>
                      </a:ext>
                    </a:extLst>
                  </p:cNvPr>
                  <p:cNvGrpSpPr/>
                  <p:nvPr/>
                </p:nvGrpSpPr>
                <p:grpSpPr>
                  <a:xfrm>
                    <a:off x="98664" y="2225753"/>
                    <a:ext cx="3287731" cy="1273479"/>
                    <a:chOff x="98664" y="2225753"/>
                    <a:chExt cx="3287731" cy="1273479"/>
                  </a:xfrm>
                </p:grpSpPr>
                <p:grpSp>
                  <p:nvGrpSpPr>
                    <p:cNvPr id="176" name="Group 175">
                      <a:extLst>
                        <a:ext uri="{FF2B5EF4-FFF2-40B4-BE49-F238E27FC236}">
                          <a16:creationId xmlns:a16="http://schemas.microsoft.com/office/drawing/2014/main" id="{9E564456-EF8E-F88C-BDAC-0FDD704C0E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8664" y="2225753"/>
                      <a:ext cx="3287731" cy="1273479"/>
                      <a:chOff x="98664" y="2225753"/>
                      <a:chExt cx="3287731" cy="1273479"/>
                    </a:xfrm>
                  </p:grpSpPr>
                  <p:sp>
                    <p:nvSpPr>
                      <p:cNvPr id="183" name="Rectangle 182">
                        <a:extLst>
                          <a:ext uri="{FF2B5EF4-FFF2-40B4-BE49-F238E27FC236}">
                            <a16:creationId xmlns:a16="http://schemas.microsoft.com/office/drawing/2014/main" id="{7F6FDF1F-6315-5AE1-EB3B-7100D28C13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8664" y="2225753"/>
                        <a:ext cx="3287731" cy="1261015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 sz="1400" b="1"/>
                      </a:p>
                    </p:txBody>
                  </p:sp>
                  <p:cxnSp>
                    <p:nvCxnSpPr>
                      <p:cNvPr id="184" name="Straight Connector 183">
                        <a:extLst>
                          <a:ext uri="{FF2B5EF4-FFF2-40B4-BE49-F238E27FC236}">
                            <a16:creationId xmlns:a16="http://schemas.microsoft.com/office/drawing/2014/main" id="{E2DA48AA-5498-C082-1DAE-7E40E01065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75914" y="2225753"/>
                        <a:ext cx="0" cy="1261015"/>
                      </a:xfrm>
                      <a:prstGeom prst="line">
                        <a:avLst/>
                      </a:prstGeom>
                      <a:ln w="381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5" name="Straight Connector 184">
                        <a:extLst>
                          <a:ext uri="{FF2B5EF4-FFF2-40B4-BE49-F238E27FC236}">
                            <a16:creationId xmlns:a16="http://schemas.microsoft.com/office/drawing/2014/main" id="{1930977E-13CA-CE8D-644C-82AB138795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907059" y="2225753"/>
                        <a:ext cx="0" cy="1273479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6" name="Straight Connector 185">
                        <a:extLst>
                          <a:ext uri="{FF2B5EF4-FFF2-40B4-BE49-F238E27FC236}">
                            <a16:creationId xmlns:a16="http://schemas.microsoft.com/office/drawing/2014/main" id="{E951D35E-D088-44A8-CAE5-FD620D71E5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558626" y="2225753"/>
                        <a:ext cx="0" cy="1273479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7" name="Straight Connector 186">
                        <a:extLst>
                          <a:ext uri="{FF2B5EF4-FFF2-40B4-BE49-F238E27FC236}">
                            <a16:creationId xmlns:a16="http://schemas.microsoft.com/office/drawing/2014/main" id="{73014D13-BB75-0E89-709E-302B2DF88D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98664" y="2856261"/>
                        <a:ext cx="3287731" cy="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8" name="Oval 187">
                        <a:extLst>
                          <a:ext uri="{FF2B5EF4-FFF2-40B4-BE49-F238E27FC236}">
                            <a16:creationId xmlns:a16="http://schemas.microsoft.com/office/drawing/2014/main" id="{CE611DDF-7F57-9839-FE1B-B141645A99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496411" y="2792229"/>
                        <a:ext cx="124430" cy="128062"/>
                      </a:xfrm>
                      <a:prstGeom prst="ellipse">
                        <a:avLst/>
                      </a:prstGeom>
                      <a:solidFill>
                        <a:srgbClr val="00FF0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 sz="1400" b="1"/>
                      </a:p>
                    </p:txBody>
                  </p:sp>
                  <p:sp>
                    <p:nvSpPr>
                      <p:cNvPr id="189" name="Oval 188">
                        <a:extLst>
                          <a:ext uri="{FF2B5EF4-FFF2-40B4-BE49-F238E27FC236}">
                            <a16:creationId xmlns:a16="http://schemas.microsoft.com/office/drawing/2014/main" id="{201DABCA-B5FF-A51F-6C42-3E1D0346F1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128313" y="2348914"/>
                        <a:ext cx="124430" cy="128062"/>
                      </a:xfrm>
                      <a:prstGeom prst="ellipse">
                        <a:avLst/>
                      </a:prstGeom>
                      <a:solidFill>
                        <a:srgbClr val="00FF00"/>
                      </a:solidFill>
                      <a:ln>
                        <a:solidFill>
                          <a:srgbClr val="00B05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endParaRPr lang="en-US" sz="1400" b="1"/>
                      </a:p>
                    </p:txBody>
                  </p:sp>
                </p:grpSp>
                <p:sp>
                  <p:nvSpPr>
                    <p:cNvPr id="177" name="Oval 176">
                      <a:extLst>
                        <a:ext uri="{FF2B5EF4-FFF2-40B4-BE49-F238E27FC236}">
                          <a16:creationId xmlns:a16="http://schemas.microsoft.com/office/drawing/2014/main" id="{33B29622-51E4-BE8E-34ED-B1E08B991E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3885" y="2343902"/>
                      <a:ext cx="124430" cy="128062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400" b="1"/>
                    </a:p>
                  </p:txBody>
                </p:sp>
                <p:sp>
                  <p:nvSpPr>
                    <p:cNvPr id="178" name="Oval 177">
                      <a:extLst>
                        <a:ext uri="{FF2B5EF4-FFF2-40B4-BE49-F238E27FC236}">
                          <a16:creationId xmlns:a16="http://schemas.microsoft.com/office/drawing/2014/main" id="{A9454F11-252A-BB3C-5600-0A7318B961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9598" y="2792229"/>
                      <a:ext cx="124430" cy="128062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400" b="1"/>
                    </a:p>
                  </p:txBody>
                </p:sp>
                <p:sp>
                  <p:nvSpPr>
                    <p:cNvPr id="179" name="Oval 178">
                      <a:extLst>
                        <a:ext uri="{FF2B5EF4-FFF2-40B4-BE49-F238E27FC236}">
                          <a16:creationId xmlns:a16="http://schemas.microsoft.com/office/drawing/2014/main" id="{C8E20676-FD14-41EE-EC54-9BBAF29DF5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3548" y="2343902"/>
                      <a:ext cx="124430" cy="128062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400" b="1"/>
                    </a:p>
                  </p:txBody>
                </p:sp>
                <p:sp>
                  <p:nvSpPr>
                    <p:cNvPr id="180" name="Oval 179">
                      <a:extLst>
                        <a:ext uri="{FF2B5EF4-FFF2-40B4-BE49-F238E27FC236}">
                          <a16:creationId xmlns:a16="http://schemas.microsoft.com/office/drawing/2014/main" id="{DD8BEB97-94A4-F343-3905-4F8F6EF64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6141" y="2343902"/>
                      <a:ext cx="124430" cy="128062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400" b="1"/>
                    </a:p>
                  </p:txBody>
                </p:sp>
                <p:sp>
                  <p:nvSpPr>
                    <p:cNvPr id="181" name="Oval 180">
                      <a:extLst>
                        <a:ext uri="{FF2B5EF4-FFF2-40B4-BE49-F238E27FC236}">
                          <a16:creationId xmlns:a16="http://schemas.microsoft.com/office/drawing/2014/main" id="{B149A7F5-D57A-84E7-2616-C087978C35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6141" y="3199535"/>
                      <a:ext cx="124430" cy="128062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400" b="1"/>
                    </a:p>
                  </p:txBody>
                </p:sp>
                <p:sp>
                  <p:nvSpPr>
                    <p:cNvPr id="182" name="Oval 181">
                      <a:extLst>
                        <a:ext uri="{FF2B5EF4-FFF2-40B4-BE49-F238E27FC236}">
                          <a16:creationId xmlns:a16="http://schemas.microsoft.com/office/drawing/2014/main" id="{4D8265D3-F9C7-65B4-6132-4137E154D3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8313" y="3205947"/>
                      <a:ext cx="124430" cy="128062"/>
                    </a:xfrm>
                    <a:prstGeom prst="ellipse">
                      <a:avLst/>
                    </a:prstGeom>
                    <a:solidFill>
                      <a:srgbClr val="00FF0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endParaRPr lang="en-US" sz="1400" b="1"/>
                    </a:p>
                  </p:txBody>
                </p:sp>
              </p:grpSp>
            </p:grpSp>
            <p:cxnSp>
              <p:nvCxnSpPr>
                <p:cNvPr id="169" name="Straight Connector 168">
                  <a:extLst>
                    <a:ext uri="{FF2B5EF4-FFF2-40B4-BE49-F238E27FC236}">
                      <a16:creationId xmlns:a16="http://schemas.microsoft.com/office/drawing/2014/main" id="{4FC91B9C-F7D1-6147-3073-BEF8791995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6305" y="2225753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66B688C8-7E48-A263-DAC9-A6AF17355C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72748" y="2213288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5CDEAF58-D155-2F26-B3D9-48D85B3CBC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55731" y="2213286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5CF8C36B-1D39-C997-527C-CEC789CD24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863983" y="2225753"/>
                  <a:ext cx="0" cy="127347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C73AF24E-2DDA-D4BF-8762-344FFC101FB2}"/>
                  </a:ext>
                </a:extLst>
              </p:cNvPr>
              <p:cNvSpPr/>
              <p:nvPr/>
            </p:nvSpPr>
            <p:spPr>
              <a:xfrm>
                <a:off x="1463285" y="3212935"/>
                <a:ext cx="124430" cy="128062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b="1"/>
              </a:p>
            </p:txBody>
          </p:sp>
          <p:sp>
            <p:nvSpPr>
              <p:cNvPr id="163" name="Oval 162">
                <a:extLst>
                  <a:ext uri="{FF2B5EF4-FFF2-40B4-BE49-F238E27FC236}">
                    <a16:creationId xmlns:a16="http://schemas.microsoft.com/office/drawing/2014/main" id="{4C5DC193-33BC-5DA0-26E3-1BD2F6B0BA2B}"/>
                  </a:ext>
                </a:extLst>
              </p:cNvPr>
              <p:cNvSpPr/>
              <p:nvPr/>
            </p:nvSpPr>
            <p:spPr>
              <a:xfrm>
                <a:off x="1887254" y="3212935"/>
                <a:ext cx="124430" cy="128062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400" b="1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85F2CCA4-6B57-7A44-9280-113FED9B7C12}"/>
                </a:ext>
              </a:extLst>
            </p:cNvPr>
            <p:cNvGrpSpPr/>
            <p:nvPr/>
          </p:nvGrpSpPr>
          <p:grpSpPr>
            <a:xfrm>
              <a:off x="668108" y="3515315"/>
              <a:ext cx="2453852" cy="823977"/>
              <a:chOff x="174119" y="2037046"/>
              <a:chExt cx="2611510" cy="852808"/>
            </a:xfrm>
          </p:grpSpPr>
          <p:sp>
            <p:nvSpPr>
              <p:cNvPr id="146" name="TextBox 19">
                <a:extLst>
                  <a:ext uri="{FF2B5EF4-FFF2-40B4-BE49-F238E27FC236}">
                    <a16:creationId xmlns:a16="http://schemas.microsoft.com/office/drawing/2014/main" id="{20D83D4D-21D2-920E-ED7C-F79D551D2D6D}"/>
                  </a:ext>
                </a:extLst>
              </p:cNvPr>
              <p:cNvSpPr txBox="1"/>
              <p:nvPr/>
            </p:nvSpPr>
            <p:spPr>
              <a:xfrm>
                <a:off x="671430" y="2157821"/>
                <a:ext cx="409286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A’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TextBox 19">
                <a:extLst>
                  <a:ext uri="{FF2B5EF4-FFF2-40B4-BE49-F238E27FC236}">
                    <a16:creationId xmlns:a16="http://schemas.microsoft.com/office/drawing/2014/main" id="{F3CD929D-4682-1643-2D88-69D6EFE9ECEB}"/>
                  </a:ext>
                </a:extLst>
              </p:cNvPr>
              <p:cNvSpPr txBox="1"/>
              <p:nvPr/>
            </p:nvSpPr>
            <p:spPr>
              <a:xfrm>
                <a:off x="174119" y="2057962"/>
                <a:ext cx="397327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D’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TextBox 19">
                <a:extLst>
                  <a:ext uri="{FF2B5EF4-FFF2-40B4-BE49-F238E27FC236}">
                    <a16:creationId xmlns:a16="http://schemas.microsoft.com/office/drawing/2014/main" id="{F88473F6-8C48-A404-39A7-95FEBBCEB01E}"/>
                  </a:ext>
                </a:extLst>
              </p:cNvPr>
              <p:cNvSpPr txBox="1"/>
              <p:nvPr/>
            </p:nvSpPr>
            <p:spPr>
              <a:xfrm>
                <a:off x="201164" y="2516939"/>
                <a:ext cx="430803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E’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TextBox 19">
                <a:extLst>
                  <a:ext uri="{FF2B5EF4-FFF2-40B4-BE49-F238E27FC236}">
                    <a16:creationId xmlns:a16="http://schemas.microsoft.com/office/drawing/2014/main" id="{B7EB0190-3718-6191-5AB0-1EC1B867DA27}"/>
                  </a:ext>
                </a:extLst>
              </p:cNvPr>
              <p:cNvSpPr txBox="1"/>
              <p:nvPr/>
            </p:nvSpPr>
            <p:spPr>
              <a:xfrm>
                <a:off x="956630" y="2546974"/>
                <a:ext cx="416989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C’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TextBox 19">
                <a:extLst>
                  <a:ext uri="{FF2B5EF4-FFF2-40B4-BE49-F238E27FC236}">
                    <a16:creationId xmlns:a16="http://schemas.microsoft.com/office/drawing/2014/main" id="{EFDAA5C3-A717-22A0-D38D-D5D139B8B0A5}"/>
                  </a:ext>
                </a:extLst>
              </p:cNvPr>
              <p:cNvSpPr txBox="1"/>
              <p:nvPr/>
            </p:nvSpPr>
            <p:spPr>
              <a:xfrm>
                <a:off x="2042402" y="2151582"/>
                <a:ext cx="512904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A”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Box 19">
                <a:extLst>
                  <a:ext uri="{FF2B5EF4-FFF2-40B4-BE49-F238E27FC236}">
                    <a16:creationId xmlns:a16="http://schemas.microsoft.com/office/drawing/2014/main" id="{D41ECE05-0B24-AC9A-C6DF-3CC0C3C2E59C}"/>
                  </a:ext>
                </a:extLst>
              </p:cNvPr>
              <p:cNvSpPr txBox="1"/>
              <p:nvPr/>
            </p:nvSpPr>
            <p:spPr>
              <a:xfrm>
                <a:off x="1550690" y="2041989"/>
                <a:ext cx="446709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B”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TextBox 19">
                <a:extLst>
                  <a:ext uri="{FF2B5EF4-FFF2-40B4-BE49-F238E27FC236}">
                    <a16:creationId xmlns:a16="http://schemas.microsoft.com/office/drawing/2014/main" id="{11D1673E-4893-7D0C-9AFE-C0F9370E352E}"/>
                  </a:ext>
                </a:extLst>
              </p:cNvPr>
              <p:cNvSpPr txBox="1"/>
              <p:nvPr/>
            </p:nvSpPr>
            <p:spPr>
              <a:xfrm>
                <a:off x="1554615" y="2560155"/>
                <a:ext cx="438858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C”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TextBox 19">
                <a:extLst>
                  <a:ext uri="{FF2B5EF4-FFF2-40B4-BE49-F238E27FC236}">
                    <a16:creationId xmlns:a16="http://schemas.microsoft.com/office/drawing/2014/main" id="{7BD11AC0-2992-B9F3-9CA3-56E420010657}"/>
                  </a:ext>
                </a:extLst>
              </p:cNvPr>
              <p:cNvSpPr txBox="1"/>
              <p:nvPr/>
            </p:nvSpPr>
            <p:spPr>
              <a:xfrm>
                <a:off x="2323703" y="2042003"/>
                <a:ext cx="461926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D”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TextBox 19">
                <a:extLst>
                  <a:ext uri="{FF2B5EF4-FFF2-40B4-BE49-F238E27FC236}">
                    <a16:creationId xmlns:a16="http://schemas.microsoft.com/office/drawing/2014/main" id="{3AE4377D-4490-9BC1-634D-33FD0E39BA25}"/>
                  </a:ext>
                </a:extLst>
              </p:cNvPr>
              <p:cNvSpPr txBox="1"/>
              <p:nvPr/>
            </p:nvSpPr>
            <p:spPr>
              <a:xfrm>
                <a:off x="2321332" y="2559368"/>
                <a:ext cx="440485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E”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TextBox 19">
                <a:extLst>
                  <a:ext uri="{FF2B5EF4-FFF2-40B4-BE49-F238E27FC236}">
                    <a16:creationId xmlns:a16="http://schemas.microsoft.com/office/drawing/2014/main" id="{8EA145B7-660F-5588-2FEB-6D80168B0105}"/>
                  </a:ext>
                </a:extLst>
              </p:cNvPr>
              <p:cNvSpPr txBox="1"/>
              <p:nvPr/>
            </p:nvSpPr>
            <p:spPr>
              <a:xfrm>
                <a:off x="970947" y="2037046"/>
                <a:ext cx="393415" cy="32969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lnSpc>
                    <a:spcPct val="106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1400" b="1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B’</a:t>
                </a:r>
                <a:endParaRPr lang="en-US" sz="1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C441E8B7-4AD9-058A-5749-969111227481}"/>
              </a:ext>
            </a:extLst>
          </p:cNvPr>
          <p:cNvSpPr txBox="1"/>
          <p:nvPr/>
        </p:nvSpPr>
        <p:spPr>
          <a:xfrm>
            <a:off x="825504" y="1208966"/>
            <a:ext cx="217510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Laser Alignment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E8F317A7-6E4A-8932-A445-D5FB25FB15B3}"/>
              </a:ext>
            </a:extLst>
          </p:cNvPr>
          <p:cNvSpPr txBox="1"/>
          <p:nvPr/>
        </p:nvSpPr>
        <p:spPr>
          <a:xfrm>
            <a:off x="4981547" y="1196439"/>
            <a:ext cx="2258950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Target Alignment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E01348FC-34C0-54C7-F138-041C3CA79F72}"/>
              </a:ext>
            </a:extLst>
          </p:cNvPr>
          <p:cNvSpPr txBox="1"/>
          <p:nvPr/>
        </p:nvSpPr>
        <p:spPr>
          <a:xfrm>
            <a:off x="9192163" y="1207372"/>
            <a:ext cx="1581483" cy="4001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Resolution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F8E5D91A-809E-1F0F-3D71-BC325E3F277D}"/>
              </a:ext>
            </a:extLst>
          </p:cNvPr>
          <p:cNvSpPr txBox="1"/>
          <p:nvPr/>
        </p:nvSpPr>
        <p:spPr>
          <a:xfrm>
            <a:off x="109109" y="4976546"/>
            <a:ext cx="3797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Rough Alignment.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Addresses major mechanical misalignment.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How: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Point spotting laser into apparatus at location of test media.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Pass/Fail: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point match without an indication of parallax.</a:t>
            </a:r>
            <a:endParaRPr 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E334883C-B026-3ECE-B331-7C4FEA10F0AD}"/>
              </a:ext>
            </a:extLst>
          </p:cNvPr>
          <p:cNvSpPr txBox="1"/>
          <p:nvPr/>
        </p:nvSpPr>
        <p:spPr>
          <a:xfrm>
            <a:off x="4033664" y="4976546"/>
            <a:ext cx="4124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Fine Alignment.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Addresses minor mechanical misalignment.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 target at location of test media, take image and superimpose the right onto the left.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Pass/Fail: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90% or greater pixel alignment. </a:t>
            </a:r>
            <a:endParaRPr 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6FA53358-5447-93AC-4556-5501FCF13ABF}"/>
              </a:ext>
            </a:extLst>
          </p:cNvPr>
          <p:cNvSpPr txBox="1"/>
          <p:nvPr/>
        </p:nvSpPr>
        <p:spPr>
          <a:xfrm>
            <a:off x="8099418" y="4984152"/>
            <a:ext cx="41246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Final/Focus/Resolution.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Last alignment check, test image to acquire resolution and focus the camera.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Set ruler at location of test media, take image.</a:t>
            </a:r>
          </a:p>
          <a:p>
            <a:r>
              <a:rPr lang="en-US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Pass/Fail: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Any indication of misalignment.</a:t>
            </a:r>
            <a:endParaRPr 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8749CB-06A6-AD7B-BCF9-9ED196139BCB}"/>
              </a:ext>
            </a:extLst>
          </p:cNvPr>
          <p:cNvSpPr txBox="1"/>
          <p:nvPr/>
        </p:nvSpPr>
        <p:spPr>
          <a:xfrm>
            <a:off x="209297" y="4409652"/>
            <a:ext cx="3635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7: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alignment target illustration.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93D5FE-61C5-FC7C-66A1-D5FA85A47288}"/>
              </a:ext>
            </a:extLst>
          </p:cNvPr>
          <p:cNvSpPr txBox="1"/>
          <p:nvPr/>
        </p:nvSpPr>
        <p:spPr>
          <a:xfrm>
            <a:off x="4399150" y="4407560"/>
            <a:ext cx="32768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8: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Siemen Star target alignment.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BFA1E-9B35-33BA-6463-62379459E12F}"/>
              </a:ext>
            </a:extLst>
          </p:cNvPr>
          <p:cNvSpPr txBox="1"/>
          <p:nvPr/>
        </p:nvSpPr>
        <p:spPr>
          <a:xfrm>
            <a:off x="8200912" y="4407560"/>
            <a:ext cx="36354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9: 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Raw image of ruler for resolution.</a:t>
            </a:r>
          </a:p>
        </p:txBody>
      </p:sp>
    </p:spTree>
    <p:extLst>
      <p:ext uri="{BB962C8B-B14F-4D97-AF65-F5344CB8AC3E}">
        <p14:creationId xmlns:p14="http://schemas.microsoft.com/office/powerpoint/2010/main" val="1823574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54" y="167780"/>
            <a:ext cx="3034666" cy="1352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234892" y="260059"/>
            <a:ext cx="84225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Annular Rotating Detonation Engine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382105C9-3C5A-4960-0BFD-1AB59CD368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t="4053" r="5842"/>
          <a:stretch/>
        </p:blipFill>
        <p:spPr bwMode="auto">
          <a:xfrm>
            <a:off x="6987209" y="1530259"/>
            <a:ext cx="4688269" cy="4668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C16CB4B2-4345-4337-123F-D67FF40A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6</a:t>
            </a:fld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61C36E8-FCCC-45ED-0A64-1401E69A0634}"/>
              </a:ext>
            </a:extLst>
          </p:cNvPr>
          <p:cNvSpPr txBox="1"/>
          <p:nvPr/>
        </p:nvSpPr>
        <p:spPr>
          <a:xfrm>
            <a:off x="307839" y="1954245"/>
            <a:ext cx="536330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Annular combustion chamber: fuel and oxidizer are fed into annulus annularly.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mm 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mm ID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139 mm height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 of three concentric rings (spools)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Joined together by through-bolts.</a:t>
            </a:r>
          </a:p>
          <a:p>
            <a:pPr lvl="1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Center body that extends into an Aerospike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DE78F4-6ECE-6138-93C5-A42FB57E3E9F}"/>
              </a:ext>
            </a:extLst>
          </p:cNvPr>
          <p:cNvSpPr txBox="1"/>
          <p:nvPr/>
        </p:nvSpPr>
        <p:spPr>
          <a:xfrm>
            <a:off x="6987209" y="6109229"/>
            <a:ext cx="4512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10: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University of Alabama annular rotating detonation engine.</a:t>
            </a:r>
          </a:p>
        </p:txBody>
      </p:sp>
    </p:spTree>
    <p:extLst>
      <p:ext uri="{BB962C8B-B14F-4D97-AF65-F5344CB8AC3E}">
        <p14:creationId xmlns:p14="http://schemas.microsoft.com/office/powerpoint/2010/main" val="79402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54" y="167780"/>
            <a:ext cx="3034666" cy="1352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234892" y="260059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D4C189-5127-1969-DE53-578785B80B8C}"/>
              </a:ext>
            </a:extLst>
          </p:cNvPr>
          <p:cNvGrpSpPr>
            <a:grpSpLocks noChangeAspect="1"/>
          </p:cNvGrpSpPr>
          <p:nvPr/>
        </p:nvGrpSpPr>
        <p:grpSpPr>
          <a:xfrm>
            <a:off x="149538" y="1505916"/>
            <a:ext cx="8669124" cy="3674372"/>
            <a:chOff x="-319185" y="-589535"/>
            <a:chExt cx="6832411" cy="433633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6EE7D5F-CC91-DBE7-EFBE-27FD3D49B1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3501" y="-589535"/>
              <a:ext cx="3909725" cy="4301603"/>
              <a:chOff x="2603500" y="-589535"/>
              <a:chExt cx="6332839" cy="430160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0C814AE6-219F-6AE8-F9A8-D704260EFDF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57395" y="2594554"/>
                <a:ext cx="672556" cy="0"/>
              </a:xfrm>
              <a:prstGeom prst="line">
                <a:avLst/>
              </a:prstGeom>
              <a:ln w="38100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CD6E45D1-AB16-4B30-8D3A-8F64488881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00324" y="2651942"/>
                <a:ext cx="67255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765244E1-7626-624E-3A9A-5AE4F2FEB0C1}"/>
                  </a:ext>
                </a:extLst>
              </p:cNvPr>
              <p:cNvSpPr/>
              <p:nvPr/>
            </p:nvSpPr>
            <p:spPr>
              <a:xfrm>
                <a:off x="6584680" y="1932855"/>
                <a:ext cx="126950" cy="1039582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CBDA2F-BD53-C8BA-5845-7B498A4AE3BE}"/>
                  </a:ext>
                </a:extLst>
              </p:cNvPr>
              <p:cNvSpPr/>
              <p:nvPr/>
            </p:nvSpPr>
            <p:spPr>
              <a:xfrm>
                <a:off x="2603500" y="106779"/>
                <a:ext cx="73076" cy="360528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8600B8E-37C5-50CE-4BE4-1B72DCC850F5}"/>
                  </a:ext>
                </a:extLst>
              </p:cNvPr>
              <p:cNvSpPr/>
              <p:nvPr/>
            </p:nvSpPr>
            <p:spPr>
              <a:xfrm>
                <a:off x="3995085" y="106781"/>
                <a:ext cx="73075" cy="360528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B65860-4DFA-E651-10BC-5745CBC6B88C}"/>
                  </a:ext>
                </a:extLst>
              </p:cNvPr>
              <p:cNvSpPr/>
              <p:nvPr/>
            </p:nvSpPr>
            <p:spPr>
              <a:xfrm>
                <a:off x="2810879" y="3190151"/>
                <a:ext cx="73075" cy="5219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4CB9090-194B-2FD6-B129-A53D1F82BC61}"/>
                  </a:ext>
                </a:extLst>
              </p:cNvPr>
              <p:cNvSpPr/>
              <p:nvPr/>
            </p:nvSpPr>
            <p:spPr>
              <a:xfrm>
                <a:off x="3828512" y="3190151"/>
                <a:ext cx="73075" cy="5219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F524278-495C-47A4-D225-AC6318DD6F62}"/>
                  </a:ext>
                </a:extLst>
              </p:cNvPr>
              <p:cNvSpPr/>
              <p:nvPr/>
            </p:nvSpPr>
            <p:spPr>
              <a:xfrm rot="16200000">
                <a:off x="3333374" y="2665240"/>
                <a:ext cx="45719" cy="109070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B82CA4D7-B412-56DD-60C9-031DE7D09E2F}"/>
                  </a:ext>
                </a:extLst>
              </p:cNvPr>
              <p:cNvSpPr/>
              <p:nvPr/>
            </p:nvSpPr>
            <p:spPr>
              <a:xfrm>
                <a:off x="3006743" y="2760869"/>
                <a:ext cx="720437" cy="137845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90F3DD8-4AE9-65E2-AF57-ECB73FBDC6D7}"/>
                  </a:ext>
                </a:extLst>
              </p:cNvPr>
              <p:cNvSpPr/>
              <p:nvPr/>
            </p:nvSpPr>
            <p:spPr>
              <a:xfrm>
                <a:off x="3006743" y="2898715"/>
                <a:ext cx="720437" cy="13784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69B4800-B785-C88C-2456-C62658C99EAF}"/>
                  </a:ext>
                </a:extLst>
              </p:cNvPr>
              <p:cNvSpPr/>
              <p:nvPr/>
            </p:nvSpPr>
            <p:spPr>
              <a:xfrm>
                <a:off x="3006744" y="3036559"/>
                <a:ext cx="720437" cy="137844"/>
              </a:xfrm>
              <a:prstGeom prst="rect">
                <a:avLst/>
              </a:prstGeom>
              <a:solidFill>
                <a:schemeClr val="accent2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A4D6B7A-06EF-2A2A-74FB-32029F779BE5}"/>
                  </a:ext>
                </a:extLst>
              </p:cNvPr>
              <p:cNvSpPr/>
              <p:nvPr/>
            </p:nvSpPr>
            <p:spPr>
              <a:xfrm rot="5400000">
                <a:off x="3303696" y="-610033"/>
                <a:ext cx="70004" cy="14589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B330491-BE24-62C4-8596-FABFFBFA3CF5}"/>
                  </a:ext>
                </a:extLst>
              </p:cNvPr>
              <p:cNvSpPr/>
              <p:nvPr/>
            </p:nvSpPr>
            <p:spPr>
              <a:xfrm>
                <a:off x="3989354" y="2273255"/>
                <a:ext cx="73075" cy="4810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27B4C23-AEC4-8E7B-06D8-D46446E65157}"/>
                  </a:ext>
                </a:extLst>
              </p:cNvPr>
              <p:cNvSpPr/>
              <p:nvPr/>
            </p:nvSpPr>
            <p:spPr>
              <a:xfrm>
                <a:off x="4666858" y="2964335"/>
                <a:ext cx="2070100" cy="5219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49D2B4C-9AA2-DB92-8A0F-2D5CDC58BF3A}"/>
                  </a:ext>
                </a:extLst>
              </p:cNvPr>
              <p:cNvSpPr/>
              <p:nvPr/>
            </p:nvSpPr>
            <p:spPr>
              <a:xfrm>
                <a:off x="4793858" y="3183801"/>
                <a:ext cx="73075" cy="5219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E3810A1-AE40-214C-5E31-B49136C9348E}"/>
                  </a:ext>
                </a:extLst>
              </p:cNvPr>
              <p:cNvSpPr/>
              <p:nvPr/>
            </p:nvSpPr>
            <p:spPr>
              <a:xfrm>
                <a:off x="6537023" y="3183801"/>
                <a:ext cx="73075" cy="5219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ABBB0C1-609B-76C9-4C4A-EEBAA48BA6A6}"/>
                  </a:ext>
                </a:extLst>
              </p:cNvPr>
              <p:cNvSpPr/>
              <p:nvPr/>
            </p:nvSpPr>
            <p:spPr>
              <a:xfrm>
                <a:off x="6360728" y="2403762"/>
                <a:ext cx="476250" cy="3682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4A45999-4113-57E6-FA40-C587E2A06B20}"/>
                  </a:ext>
                </a:extLst>
              </p:cNvPr>
              <p:cNvSpPr/>
              <p:nvPr/>
            </p:nvSpPr>
            <p:spPr>
              <a:xfrm>
                <a:off x="6287651" y="2540144"/>
                <a:ext cx="73075" cy="12794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78BD0933-BE82-7730-96AA-027BE57D2C8A}"/>
                  </a:ext>
                </a:extLst>
              </p:cNvPr>
              <p:cNvSpPr/>
              <p:nvPr/>
            </p:nvSpPr>
            <p:spPr>
              <a:xfrm>
                <a:off x="5983483" y="2502234"/>
                <a:ext cx="304167" cy="215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4513E6CE-8204-C348-FBA9-C2562F881C2E}"/>
                  </a:ext>
                </a:extLst>
              </p:cNvPr>
              <p:cNvSpPr/>
              <p:nvPr/>
            </p:nvSpPr>
            <p:spPr>
              <a:xfrm>
                <a:off x="5773934" y="2562133"/>
                <a:ext cx="209550" cy="115246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F79C6533-CD78-CC93-AA8D-2A4AC9DD5B7E}"/>
                  </a:ext>
                </a:extLst>
              </p:cNvPr>
              <p:cNvSpPr/>
              <p:nvPr/>
            </p:nvSpPr>
            <p:spPr>
              <a:xfrm>
                <a:off x="3559363" y="2533329"/>
                <a:ext cx="50112" cy="214543"/>
              </a:xfrm>
              <a:prstGeom prst="rect">
                <a:avLst/>
              </a:prstGeom>
              <a:solidFill>
                <a:srgbClr val="92D050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DBF8EDDA-7297-46CD-6C2E-01903F5330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11750" y="2631675"/>
                <a:ext cx="1431576" cy="0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E56204F9-988B-67C6-3EC0-D89BFB262A74}"/>
                  </a:ext>
                </a:extLst>
              </p:cNvPr>
              <p:cNvSpPr/>
              <p:nvPr/>
            </p:nvSpPr>
            <p:spPr>
              <a:xfrm>
                <a:off x="5964433" y="2781109"/>
                <a:ext cx="85725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C5F9F04-B266-B21E-DB20-61DBD2A1480C}"/>
                  </a:ext>
                </a:extLst>
              </p:cNvPr>
              <p:cNvSpPr/>
              <p:nvPr/>
            </p:nvSpPr>
            <p:spPr>
              <a:xfrm>
                <a:off x="6059682" y="2718134"/>
                <a:ext cx="144619" cy="5154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7" name="Cylinder 36">
                <a:extLst>
                  <a:ext uri="{FF2B5EF4-FFF2-40B4-BE49-F238E27FC236}">
                    <a16:creationId xmlns:a16="http://schemas.microsoft.com/office/drawing/2014/main" id="{5BED7BD1-E5D7-AF5D-31B2-AD9B4786A1FF}"/>
                  </a:ext>
                </a:extLst>
              </p:cNvPr>
              <p:cNvSpPr/>
              <p:nvPr/>
            </p:nvSpPr>
            <p:spPr>
              <a:xfrm>
                <a:off x="5246711" y="2273253"/>
                <a:ext cx="63879" cy="689655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8" name="Cylinder 37">
                <a:extLst>
                  <a:ext uri="{FF2B5EF4-FFF2-40B4-BE49-F238E27FC236}">
                    <a16:creationId xmlns:a16="http://schemas.microsoft.com/office/drawing/2014/main" id="{B9E2F2B1-0390-A246-2FAD-7D7784734084}"/>
                  </a:ext>
                </a:extLst>
              </p:cNvPr>
              <p:cNvSpPr/>
              <p:nvPr/>
            </p:nvSpPr>
            <p:spPr>
              <a:xfrm>
                <a:off x="5157395" y="2273252"/>
                <a:ext cx="63879" cy="689656"/>
              </a:xfrm>
              <a:prstGeom prst="can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DC01909-4259-28D9-353B-94F66A1AB618}"/>
                  </a:ext>
                </a:extLst>
              </p:cNvPr>
              <p:cNvSpPr/>
              <p:nvPr/>
            </p:nvSpPr>
            <p:spPr>
              <a:xfrm>
                <a:off x="5041295" y="2821538"/>
                <a:ext cx="522288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5D24B85-D868-2FA8-F122-2748AA4BC50B}"/>
                  </a:ext>
                </a:extLst>
              </p:cNvPr>
              <p:cNvSpPr/>
              <p:nvPr/>
            </p:nvSpPr>
            <p:spPr>
              <a:xfrm>
                <a:off x="5043327" y="2421973"/>
                <a:ext cx="396481" cy="387180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2000"/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6414EC27-A28B-E610-743C-F64EED94DB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88814" y="1358587"/>
                <a:ext cx="510372" cy="104517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3021CA4E-F0F5-F5BE-AA6F-C37714BCE0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32614" y="1680006"/>
                <a:ext cx="0" cy="81578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863FCF06-71DC-9770-B201-905CAE7E23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43458" y="864824"/>
                <a:ext cx="0" cy="170852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7B54A2AB-ED12-F8E1-5DE7-B7BAC8EFCB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18871" y="154431"/>
                <a:ext cx="2403" cy="212848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69">
                <a:extLst>
                  <a:ext uri="{FF2B5EF4-FFF2-40B4-BE49-F238E27FC236}">
                    <a16:creationId xmlns:a16="http://schemas.microsoft.com/office/drawing/2014/main" id="{60CA1D6D-8FF0-2950-48A3-A9F7CAD2131E}"/>
                  </a:ext>
                </a:extLst>
              </p:cNvPr>
              <p:cNvSpPr txBox="1"/>
              <p:nvPr/>
            </p:nvSpPr>
            <p:spPr>
              <a:xfrm>
                <a:off x="6683712" y="616911"/>
                <a:ext cx="2252627" cy="60977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High – Speed Camera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6" name="TextBox 70">
                <a:extLst>
                  <a:ext uri="{FF2B5EF4-FFF2-40B4-BE49-F238E27FC236}">
                    <a16:creationId xmlns:a16="http://schemas.microsoft.com/office/drawing/2014/main" id="{FE589116-43FB-6594-8424-AFBD67760262}"/>
                  </a:ext>
                </a:extLst>
              </p:cNvPr>
              <p:cNvSpPr txBox="1"/>
              <p:nvPr/>
            </p:nvSpPr>
            <p:spPr>
              <a:xfrm>
                <a:off x="5489232" y="898514"/>
                <a:ext cx="1794128" cy="32163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UVi</a:t>
                </a: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Intensifier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7" name="TextBox 72">
                <a:extLst>
                  <a:ext uri="{FF2B5EF4-FFF2-40B4-BE49-F238E27FC236}">
                    <a16:creationId xmlns:a16="http://schemas.microsoft.com/office/drawing/2014/main" id="{44662C0C-1522-9181-80A3-F45CD2E97E5D}"/>
                  </a:ext>
                </a:extLst>
              </p:cNvPr>
              <p:cNvSpPr txBox="1"/>
              <p:nvPr/>
            </p:nvSpPr>
            <p:spPr>
              <a:xfrm>
                <a:off x="4984179" y="112074"/>
                <a:ext cx="1431574" cy="56174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Split Signal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8" name="TextBox 75">
                <a:extLst>
                  <a:ext uri="{FF2B5EF4-FFF2-40B4-BE49-F238E27FC236}">
                    <a16:creationId xmlns:a16="http://schemas.microsoft.com/office/drawing/2014/main" id="{91D257B7-99D6-BEDD-3A53-C74D9F196CCD}"/>
                  </a:ext>
                </a:extLst>
              </p:cNvPr>
              <p:cNvSpPr txBox="1"/>
              <p:nvPr/>
            </p:nvSpPr>
            <p:spPr>
              <a:xfrm>
                <a:off x="4376740" y="-589535"/>
                <a:ext cx="1734306" cy="35547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Optical Apparatus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49" name="TextBox 79">
                <a:extLst>
                  <a:ext uri="{FF2B5EF4-FFF2-40B4-BE49-F238E27FC236}">
                    <a16:creationId xmlns:a16="http://schemas.microsoft.com/office/drawing/2014/main" id="{80F2C1DC-2C1C-B160-EB6B-77B9AB96AF8A}"/>
                  </a:ext>
                </a:extLst>
              </p:cNvPr>
              <p:cNvSpPr txBox="1"/>
              <p:nvPr/>
            </p:nvSpPr>
            <p:spPr>
              <a:xfrm>
                <a:off x="4629560" y="2996557"/>
                <a:ext cx="2107398" cy="339528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Optical Table</a:t>
                </a:r>
                <a:endParaRPr lang="en-US" sz="2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4857B5-2FFA-FE03-135A-A652F4C166D6}"/>
                </a:ext>
              </a:extLst>
            </p:cNvPr>
            <p:cNvPicPr>
              <a:picLocks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5" t="4053" r="5842"/>
            <a:stretch/>
          </p:blipFill>
          <p:spPr bwMode="auto">
            <a:xfrm>
              <a:off x="-319185" y="34732"/>
              <a:ext cx="2552700" cy="371206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1B71E9-0890-F331-2908-67FEAB4CBAC4}"/>
                </a:ext>
              </a:extLst>
            </p:cNvPr>
            <p:cNvSpPr/>
            <p:nvPr/>
          </p:nvSpPr>
          <p:spPr>
            <a:xfrm>
              <a:off x="564042" y="1477223"/>
              <a:ext cx="492949" cy="345387"/>
            </a:xfrm>
            <a:prstGeom prst="rect">
              <a:avLst/>
            </a:prstGeom>
            <a:solidFill>
              <a:srgbClr val="92D050">
                <a:alpha val="52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kern="1200" dirty="0">
                  <a:solidFill>
                    <a:srgbClr val="FFFFFF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ROI</a:t>
              </a:r>
              <a:endParaRPr lang="en-US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53EE00C6-6148-9516-2AF7-64504577B502}"/>
              </a:ext>
            </a:extLst>
          </p:cNvPr>
          <p:cNvSpPr/>
          <p:nvPr/>
        </p:nvSpPr>
        <p:spPr>
          <a:xfrm>
            <a:off x="4299408" y="3789079"/>
            <a:ext cx="302775" cy="547154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B778044-C245-1937-3C0C-1F7DA7BFEB78}"/>
              </a:ext>
            </a:extLst>
          </p:cNvPr>
          <p:cNvCxnSpPr>
            <a:cxnSpLocks/>
          </p:cNvCxnSpPr>
          <p:nvPr/>
        </p:nvCxnSpPr>
        <p:spPr>
          <a:xfrm flipH="1">
            <a:off x="4630106" y="3678067"/>
            <a:ext cx="0" cy="4591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2">
            <a:extLst>
              <a:ext uri="{FF2B5EF4-FFF2-40B4-BE49-F238E27FC236}">
                <a16:creationId xmlns:a16="http://schemas.microsoft.com/office/drawing/2014/main" id="{33F14C6E-BBA6-C804-D845-A3067F28C291}"/>
              </a:ext>
            </a:extLst>
          </p:cNvPr>
          <p:cNvSpPr txBox="1"/>
          <p:nvPr/>
        </p:nvSpPr>
        <p:spPr>
          <a:xfrm>
            <a:off x="4260965" y="3355594"/>
            <a:ext cx="720379" cy="25199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ROI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5A790BE-0250-2C7A-9B57-7C62AA7D09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8" t="22968" r="13167"/>
          <a:stretch/>
        </p:blipFill>
        <p:spPr>
          <a:xfrm>
            <a:off x="8881594" y="1959487"/>
            <a:ext cx="2992779" cy="3659182"/>
          </a:xfrm>
          <a:prstGeom prst="rect">
            <a:avLst/>
          </a:prstGeom>
        </p:spPr>
      </p:pic>
      <p:sp>
        <p:nvSpPr>
          <p:cNvPr id="56" name="Slide Number Placeholder 55">
            <a:extLst>
              <a:ext uri="{FF2B5EF4-FFF2-40B4-BE49-F238E27FC236}">
                <a16:creationId xmlns:a16="http://schemas.microsoft.com/office/drawing/2014/main" id="{9ACE580E-9970-4F82-021C-7EC392E3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7</a:t>
            </a:fld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7BA97D6-27D5-A8A8-0F38-937D5CFDB9E6}"/>
              </a:ext>
            </a:extLst>
          </p:cNvPr>
          <p:cNvSpPr txBox="1"/>
          <p:nvPr/>
        </p:nvSpPr>
        <p:spPr>
          <a:xfrm>
            <a:off x="252371" y="5769481"/>
            <a:ext cx="1173208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11: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Region of Interest (ROI) , B) Optical apparatus in reference to engine , C) Image of experimental setup.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A930A4D-CA7F-8D63-CD22-1BA04FB91CB4}"/>
              </a:ext>
            </a:extLst>
          </p:cNvPr>
          <p:cNvSpPr txBox="1"/>
          <p:nvPr/>
        </p:nvSpPr>
        <p:spPr>
          <a:xfrm>
            <a:off x="318231" y="1477657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708CA4F-A748-2B6C-BA63-6D3D0BE101B3}"/>
              </a:ext>
            </a:extLst>
          </p:cNvPr>
          <p:cNvSpPr txBox="1"/>
          <p:nvPr/>
        </p:nvSpPr>
        <p:spPr>
          <a:xfrm>
            <a:off x="3809290" y="1476526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B0B619C-8EEE-22F6-E90F-E01938558024}"/>
              </a:ext>
            </a:extLst>
          </p:cNvPr>
          <p:cNvSpPr txBox="1"/>
          <p:nvPr/>
        </p:nvSpPr>
        <p:spPr>
          <a:xfrm>
            <a:off x="8804498" y="1479749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496553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554" y="167780"/>
            <a:ext cx="3034666" cy="1352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234892" y="260059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Parameters</a:t>
            </a:r>
          </a:p>
        </p:txBody>
      </p:sp>
      <p:sp>
        <p:nvSpPr>
          <p:cNvPr id="50" name="Slide Number Placeholder 49">
            <a:extLst>
              <a:ext uri="{FF2B5EF4-FFF2-40B4-BE49-F238E27FC236}">
                <a16:creationId xmlns:a16="http://schemas.microsoft.com/office/drawing/2014/main" id="{C4929CE2-170F-541B-E7A5-4D57AA02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8</a:t>
            </a:fld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2957733-8F80-EB2D-DB23-1F66F0D7A1CB}"/>
              </a:ext>
            </a:extLst>
          </p:cNvPr>
          <p:cNvCxnSpPr/>
          <p:nvPr/>
        </p:nvCxnSpPr>
        <p:spPr>
          <a:xfrm flipV="1">
            <a:off x="2712720" y="2429164"/>
            <a:ext cx="676656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FAD15B-28DF-0A7C-0CEF-22629327E214}"/>
              </a:ext>
            </a:extLst>
          </p:cNvPr>
          <p:cNvCxnSpPr>
            <a:cxnSpLocks/>
          </p:cNvCxnSpPr>
          <p:nvPr/>
        </p:nvCxnSpPr>
        <p:spPr>
          <a:xfrm flipH="1">
            <a:off x="6095994" y="1874982"/>
            <a:ext cx="6" cy="374375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D1B15B6-5AEF-FE44-2391-FACE4380991C}"/>
              </a:ext>
            </a:extLst>
          </p:cNvPr>
          <p:cNvSpPr txBox="1"/>
          <p:nvPr/>
        </p:nvSpPr>
        <p:spPr>
          <a:xfrm>
            <a:off x="2712720" y="1938105"/>
            <a:ext cx="3383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Camera Settings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F9F1306-084E-C149-0BAC-30A7429658A3}"/>
              </a:ext>
            </a:extLst>
          </p:cNvPr>
          <p:cNvSpPr txBox="1"/>
          <p:nvPr/>
        </p:nvSpPr>
        <p:spPr>
          <a:xfrm>
            <a:off x="6095998" y="1913649"/>
            <a:ext cx="3383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Conditions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BE364B-A866-9CBE-DE3B-FBA0A9BCB740}"/>
              </a:ext>
            </a:extLst>
          </p:cNvPr>
          <p:cNvSpPr txBox="1"/>
          <p:nvPr/>
        </p:nvSpPr>
        <p:spPr>
          <a:xfrm>
            <a:off x="2712718" y="2436869"/>
            <a:ext cx="338327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Photron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SA-5: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50,000 fps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 Time: 20 µs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size: 512x272</a:t>
            </a:r>
          </a:p>
          <a:p>
            <a:pPr lvl="2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0.158 mm/pixel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Uvi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1850-10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Delay: 1 µs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Gate: 18 µs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592EAE-9D33-E6E7-7817-269D29706C78}"/>
              </a:ext>
            </a:extLst>
          </p:cNvPr>
          <p:cNvSpPr txBox="1"/>
          <p:nvPr/>
        </p:nvSpPr>
        <p:spPr>
          <a:xfrm>
            <a:off x="6095994" y="2459039"/>
            <a:ext cx="45719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Equivalence Ratio: 1.0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CH4 Mass Flow Rate: 0.0673 kg/s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Oxidizer (2/3 O2 &amp; Air): 0.386 kg/s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Mass Flow Rate: 0.454 kg/s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Release Rate: 3.36 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366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F1952-3489-4982-94C0-78A752499D9E}"/>
              </a:ext>
            </a:extLst>
          </p:cNvPr>
          <p:cNvSpPr/>
          <p:nvPr/>
        </p:nvSpPr>
        <p:spPr>
          <a:xfrm>
            <a:off x="94593" y="94592"/>
            <a:ext cx="12002814" cy="6684579"/>
          </a:xfrm>
          <a:prstGeom prst="rect">
            <a:avLst/>
          </a:prstGeom>
          <a:noFill/>
          <a:ln w="76200" cmpd="thickThin">
            <a:solidFill>
              <a:srgbClr val="9F052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BED4CE-7495-47EC-8B73-3B6800B9A2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37688"/>
            <a:ext cx="2052137" cy="9147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1BFE67-257C-434D-9341-CDD74166963E}"/>
              </a:ext>
            </a:extLst>
          </p:cNvPr>
          <p:cNvSpPr txBox="1"/>
          <p:nvPr/>
        </p:nvSpPr>
        <p:spPr>
          <a:xfrm>
            <a:off x="232422" y="122584"/>
            <a:ext cx="8422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Broadband (unfiltered) CL Results</a:t>
            </a:r>
          </a:p>
        </p:txBody>
      </p:sp>
      <p:sp>
        <p:nvSpPr>
          <p:cNvPr id="54" name="Slide Number Placeholder 53">
            <a:extLst>
              <a:ext uri="{FF2B5EF4-FFF2-40B4-BE49-F238E27FC236}">
                <a16:creationId xmlns:a16="http://schemas.microsoft.com/office/drawing/2014/main" id="{1EC24BBB-44E5-BF36-3AFC-555B36247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44F8F-AF8A-47BC-8AC9-6094DEDC0FDF}" type="slidenum">
              <a:rPr lang="en-US" smtClean="0"/>
              <a:t>9</a:t>
            </a:fld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B8689A4-501B-1D19-9D79-534508006CDE}"/>
              </a:ext>
            </a:extLst>
          </p:cNvPr>
          <p:cNvSpPr txBox="1"/>
          <p:nvPr/>
        </p:nvSpPr>
        <p:spPr>
          <a:xfrm>
            <a:off x="152527" y="1580319"/>
            <a:ext cx="4554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wave illumination at location seen in both left and right sub-image.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96CEF2A-2C14-5B7D-8AC6-EEF8F0667F4F}"/>
              </a:ext>
            </a:extLst>
          </p:cNvPr>
          <p:cNvSpPr txBox="1"/>
          <p:nvPr/>
        </p:nvSpPr>
        <p:spPr>
          <a:xfrm>
            <a:off x="152527" y="3954242"/>
            <a:ext cx="48188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Identical behavior observed in left and right space-time sub-image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Wave seen approximately every 7-8 frames or .15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34778C-1035-A576-A1E7-678C60642964}"/>
              </a:ext>
            </a:extLst>
          </p:cNvPr>
          <p:cNvSpPr txBox="1"/>
          <p:nvPr/>
        </p:nvSpPr>
        <p:spPr>
          <a:xfrm>
            <a:off x="5967167" y="6344531"/>
            <a:ext cx="489374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12: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A) Video of Unfiltered Data, B) Space-Time plot.</a:t>
            </a:r>
          </a:p>
        </p:txBody>
      </p:sp>
      <p:pic>
        <p:nvPicPr>
          <p:cNvPr id="7" name="Combined_Chemi_slow UnFiltered">
            <a:hlinkClick r:id="" action="ppaction://media"/>
            <a:extLst>
              <a:ext uri="{FF2B5EF4-FFF2-40B4-BE49-F238E27FC236}">
                <a16:creationId xmlns:a16="http://schemas.microsoft.com/office/drawing/2014/main" id="{ADF6F376-2860-A99F-DCC2-DDD06C9963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8571" r="9574"/>
          <a:stretch/>
        </p:blipFill>
        <p:spPr>
          <a:xfrm>
            <a:off x="5027925" y="1152695"/>
            <a:ext cx="7006896" cy="2377812"/>
          </a:xfrm>
          <a:prstGeom prst="rect">
            <a:avLst/>
          </a:prstGeom>
        </p:spPr>
      </p:pic>
      <p:pic>
        <p:nvPicPr>
          <p:cNvPr id="12" name="Picture 11" descr="A graph of a heat wave&#10;&#10;Description automatically generated with medium confidence">
            <a:extLst>
              <a:ext uri="{FF2B5EF4-FFF2-40B4-BE49-F238E27FC236}">
                <a16:creationId xmlns:a16="http://schemas.microsoft.com/office/drawing/2014/main" id="{AA3515EF-2A34-DD27-4A89-2C7BC515D9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" r="5223"/>
          <a:stretch/>
        </p:blipFill>
        <p:spPr>
          <a:xfrm>
            <a:off x="8658236" y="3637449"/>
            <a:ext cx="3383280" cy="2698496"/>
          </a:xfrm>
          <a:prstGeom prst="rect">
            <a:avLst/>
          </a:prstGeom>
        </p:spPr>
      </p:pic>
      <p:pic>
        <p:nvPicPr>
          <p:cNvPr id="14" name="Picture 13" descr="A graph of a heat wave&#10;&#10;Description automatically generated with medium confidence">
            <a:extLst>
              <a:ext uri="{FF2B5EF4-FFF2-40B4-BE49-F238E27FC236}">
                <a16:creationId xmlns:a16="http://schemas.microsoft.com/office/drawing/2014/main" id="{2B3A5C07-2E78-EAF5-AE68-D6A0774259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" r="5164"/>
          <a:stretch/>
        </p:blipFill>
        <p:spPr>
          <a:xfrm>
            <a:off x="4864231" y="3654972"/>
            <a:ext cx="3383280" cy="2693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8BA110-24F5-E81B-928F-54A999891D7B}"/>
              </a:ext>
            </a:extLst>
          </p:cNvPr>
          <p:cNvSpPr txBox="1"/>
          <p:nvPr/>
        </p:nvSpPr>
        <p:spPr>
          <a:xfrm>
            <a:off x="4801645" y="3362504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E8EB4F-A8D8-FFA7-292B-201AB9978129}"/>
              </a:ext>
            </a:extLst>
          </p:cNvPr>
          <p:cNvSpPr txBox="1"/>
          <p:nvPr/>
        </p:nvSpPr>
        <p:spPr>
          <a:xfrm>
            <a:off x="4864231" y="886435"/>
            <a:ext cx="506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81289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11549</TotalTime>
  <Words>1127</Words>
  <Application>Microsoft Office PowerPoint</Application>
  <PresentationFormat>Widescreen</PresentationFormat>
  <Paragraphs>208</Paragraphs>
  <Slides>16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Simultaneous Imaging of OH* and CH* Chemiluminescence in the Exhaust of a Rotating Detonation Engine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Alabama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Simultaneous Imaging of OH* and CH* Chemiluminescence in the Exhaust of a Rotating Detonation Engine</dc:title>
  <dc:creator>Ashley James</dc:creator>
  <cp:lastModifiedBy>Ashley James</cp:lastModifiedBy>
  <cp:revision>11</cp:revision>
  <dcterms:created xsi:type="dcterms:W3CDTF">2024-04-30T16:12:24Z</dcterms:created>
  <dcterms:modified xsi:type="dcterms:W3CDTF">2024-08-12T03:35:19Z</dcterms:modified>
</cp:coreProperties>
</file>