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omments/modernComment_1CA_CF4D743F.xml" ContentType="application/vnd.ms-powerpoint.comment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modernComment_1CD_5D121916.xml" ContentType="application/vnd.ms-powerpoint.comment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397" r:id="rId2"/>
    <p:sldId id="401" r:id="rId3"/>
    <p:sldId id="454" r:id="rId4"/>
    <p:sldId id="490" r:id="rId5"/>
    <p:sldId id="458" r:id="rId6"/>
    <p:sldId id="453" r:id="rId7"/>
    <p:sldId id="403" r:id="rId8"/>
    <p:sldId id="500" r:id="rId9"/>
    <p:sldId id="480" r:id="rId10"/>
    <p:sldId id="465" r:id="rId11"/>
    <p:sldId id="405" r:id="rId12"/>
    <p:sldId id="461" r:id="rId13"/>
    <p:sldId id="481" r:id="rId14"/>
    <p:sldId id="483" r:id="rId15"/>
    <p:sldId id="502" r:id="rId16"/>
    <p:sldId id="478" r:id="rId17"/>
    <p:sldId id="482" r:id="rId18"/>
    <p:sldId id="472" r:id="rId19"/>
    <p:sldId id="484" r:id="rId20"/>
    <p:sldId id="493" r:id="rId21"/>
    <p:sldId id="464" r:id="rId22"/>
    <p:sldId id="469" r:id="rId23"/>
    <p:sldId id="495" r:id="rId24"/>
    <p:sldId id="501" r:id="rId25"/>
    <p:sldId id="459" r:id="rId26"/>
    <p:sldId id="466" r:id="rId27"/>
    <p:sldId id="494" r:id="rId28"/>
    <p:sldId id="463" r:id="rId29"/>
    <p:sldId id="503" r:id="rId30"/>
    <p:sldId id="504" r:id="rId31"/>
    <p:sldId id="491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C7AAE2C-1701-9DFB-E9B9-6CFEEA72F49B}" name="Spencer Hall" initials="SH" userId="Spencer Hall" providerId="None"/>
  <p188:author id="{1FA18349-CE91-BE87-3A38-08374706A3F0}" name="Spencer Hall" initials="SH" userId="S::slhall14@ua.edu::a88b0952-e397-483c-83a2-ecce01ea61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92D050"/>
    <a:srgbClr val="DCE6F2"/>
    <a:srgbClr val="9BBB59"/>
    <a:srgbClr val="469090"/>
    <a:srgbClr val="3DBDB1"/>
    <a:srgbClr val="9E30D0"/>
    <a:srgbClr val="A947D5"/>
    <a:srgbClr val="2769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42" autoAdjust="0"/>
    <p:restoredTop sz="96699" autoAdjust="0"/>
  </p:normalViewPr>
  <p:slideViewPr>
    <p:cSldViewPr snapToGrid="0" snapToObjects="1">
      <p:cViewPr varScale="1">
        <p:scale>
          <a:sx n="128" d="100"/>
          <a:sy n="128" d="100"/>
        </p:scale>
        <p:origin x="183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modernComment_1CA_CF4D743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8B06648-8761-4C2A-8AB7-11E771850E84}" authorId="{EC7AAE2C-1701-9DFB-E9B9-6CFEEA72F49B}" created="2023-04-16T21:57:54.4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477959743" sldId="458"/>
      <ac:spMk id="24" creationId="{B136597B-11AA-D4BD-0BC7-91F40766283A}"/>
      <ac:txMk cp="77" len="69">
        <ac:context len="359" hash="105433596"/>
      </ac:txMk>
    </ac:txMkLst>
    <p188:pos x="3313378" y="1345802"/>
    <p188:txBody>
      <a:bodyPr/>
      <a:lstStyle/>
      <a:p>
        <a:r>
          <a:rPr lang="en-US"/>
          <a:t>work has been
conducted in high-pressure optically accessible spray combustion
chamber, to quantify ignition behavior and sooting behavior at
conditions selected to spatially and temporally separate the liquid and
lift-off lengths</a:t>
        </a:r>
      </a:p>
    </p188:txBody>
  </p188:cm>
</p188:cmLst>
</file>

<file path=ppt/comments/modernComment_1CD_5D12191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7ADAB5AE-1A38-4903-82D1-D42A52AC9F49}" authorId="{1FA18349-CE91-BE87-3A38-08374706A3F0}" created="2023-04-14T16:05:38.558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561467158" sldId="461"/>
      <ac:spMk id="36" creationId="{4F19AF83-A7B1-E349-47D0-CF582F2DEE5C}"/>
    </ac:deMkLst>
    <p188:txBody>
      <a:bodyPr/>
      <a:lstStyle/>
      <a:p>
        <a:r>
          <a:rPr lang="en-US"/>
          <a:t>EGR Flowrate only differs by less than 2 %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2C6EE-DB1F-40C1-A84F-3867AAA14A94}" type="datetimeFigureOut">
              <a:rPr lang="en-US" smtClean="0"/>
              <a:t>7/20/24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691F60-DBF5-40C3-8A71-E047894AA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26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252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699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960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72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0683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0383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536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58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835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335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0963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65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9790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44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778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143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8714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986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899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8314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80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633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082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0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035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10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32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19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31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91F60-DBF5-40C3-8A71-E047894AAD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75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47E2-10AD-4363-833A-76E32EB525BC}" type="datetime1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5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FE5AA-00F2-425F-9DE1-8BB45A847BB4}" type="datetime1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37C9E-8331-4CE1-877B-8AA09E7CCD54}" type="datetime1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99833-4E8F-4C32-AD6C-92944BCBFCD2}" type="datetime1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7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435A-5B87-4123-82DE-38324BDE0FA7}" type="datetime1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0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54FE-C52D-42EA-BD5F-135EBB924A24}" type="datetime1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A73BE-9EF8-406F-888D-F8F9C99B2E6E}" type="datetime1">
              <a:rPr lang="en-US" smtClean="0"/>
              <a:t>7/20/24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4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B0E3D-800D-403F-ADCA-8CCB14B41C8B}" type="datetime1">
              <a:rPr lang="en-US" smtClean="0"/>
              <a:t>7/20/24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5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E544E-1756-4D00-91C7-840FF00DA7D2}" type="datetime1">
              <a:rPr lang="en-US" smtClean="0"/>
              <a:t>7/20/24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5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DBFF-B05D-4BDF-8B27-15EDC9C3539F}" type="datetime1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6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CD8F8-DC1C-49DE-88FF-33E3584333E3}" type="datetime1">
              <a:rPr lang="en-US" smtClean="0"/>
              <a:t>7/20/24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5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87ED5-F76A-4B6D-A430-1AA493D80089}" type="datetime1">
              <a:rPr lang="en-US" smtClean="0"/>
              <a:t>7/20/24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47E1C-9010-6C45-945C-B4FCF2F3C8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4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CD_5D1219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18/10/relationships/comments" Target="../comments/modernComment_1CA_CF4D743F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1.jpeg"/><Relationship Id="rId9" Type="http://schemas.openxmlformats.org/officeDocument/2006/relationships/hyperlink" Target="https://doi.org/10.1115/ICEF2022-90634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15564" y="228601"/>
            <a:ext cx="8468014" cy="40767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3200" dirty="0"/>
              <a:t>Soot and gaseous emissions characterization of butyl-acetate/diesel blend in a heavy-duty engine</a:t>
            </a:r>
            <a:br>
              <a:rPr lang="en-US" sz="2800" dirty="0"/>
            </a:br>
            <a:br>
              <a:rPr lang="en-US" sz="2800" dirty="0"/>
            </a:br>
            <a:r>
              <a:rPr lang="en-US" sz="2000" dirty="0"/>
              <a:t>Paper Number: 23PFL-0478</a:t>
            </a:r>
            <a:br>
              <a:rPr lang="en-US" sz="2000" dirty="0"/>
            </a:br>
            <a:br>
              <a:rPr lang="en-US" sz="1600" dirty="0"/>
            </a:br>
            <a:r>
              <a:rPr lang="en-US" sz="2100" dirty="0"/>
              <a:t>Spencer Hall, Joshua Bittle</a:t>
            </a:r>
            <a:br>
              <a:rPr lang="en-US" sz="2100" dirty="0"/>
            </a:br>
            <a:r>
              <a:rPr lang="en-US" sz="2100" dirty="0"/>
              <a:t>University of Alabama, Tuscaloosa</a:t>
            </a:r>
            <a:br>
              <a:rPr lang="en-US" sz="2100" dirty="0"/>
            </a:br>
            <a:br>
              <a:rPr lang="en-US" sz="1600" dirty="0"/>
            </a:br>
            <a:r>
              <a:rPr lang="en-US" sz="2000" dirty="0"/>
              <a:t>WCX SAE 2023</a:t>
            </a:r>
            <a:br>
              <a:rPr lang="en-US" sz="2000" dirty="0"/>
            </a:br>
            <a:r>
              <a:rPr lang="en-US" sz="2000" dirty="0"/>
              <a:t>WCX SAE World Congress Experience</a:t>
            </a:r>
            <a:br>
              <a:rPr lang="en-US" sz="2000" dirty="0"/>
            </a:br>
            <a:r>
              <a:rPr lang="en-US" sz="2000" dirty="0"/>
              <a:t>April 18–20, 2023, Detroit, Michigan</a:t>
            </a:r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</a:t>
            </a:fld>
            <a:r>
              <a:rPr lang="en-US" dirty="0"/>
              <a:t>/#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21" y="4380009"/>
            <a:ext cx="3924300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4064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21488" y="188439"/>
            <a:ext cx="6553200" cy="612170"/>
          </a:xfrm>
        </p:spPr>
        <p:txBody>
          <a:bodyPr>
            <a:normAutofit fontScale="90000"/>
          </a:bodyPr>
          <a:lstStyle/>
          <a:p>
            <a:pPr lvl="1"/>
            <a:r>
              <a:rPr lang="en-US" sz="3600" dirty="0"/>
              <a:t>Combustion Calculations and Injection Parameters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10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CE7FE7-8F39-88BD-E567-87BB904DF9B8}"/>
              </a:ext>
            </a:extLst>
          </p:cNvPr>
          <p:cNvSpPr txBox="1"/>
          <p:nvPr/>
        </p:nvSpPr>
        <p:spPr>
          <a:xfrm>
            <a:off x="163160" y="1193958"/>
            <a:ext cx="45266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Estimating Actual Start/End of Injection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needle lift sensor, but use line dynamic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Injector Line Pressure Dynamics are very repeatable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Injector Current SOI initial starting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Actual SOI/EOI estimated by rising/falling pressure crossing average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Rail SOI &amp; EOI more representative of actual injection than current but sensitive to rail pressure fluctuations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Ign. Delay = </a:t>
            </a:r>
            <a:r>
              <a:rPr lang="en-US" sz="1600" b="1" dirty="0" err="1"/>
              <a:t>SOI</a:t>
            </a:r>
            <a:r>
              <a:rPr lang="en-US" sz="1600" b="1" baseline="-25000" dirty="0" err="1"/>
              <a:t>act</a:t>
            </a:r>
            <a:r>
              <a:rPr lang="en-US" sz="1600" b="1" dirty="0"/>
              <a:t> – CA10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Inj. Dwell = </a:t>
            </a:r>
            <a:r>
              <a:rPr lang="en-US" sz="1600" b="1" dirty="0" err="1"/>
              <a:t>EOI</a:t>
            </a:r>
            <a:r>
              <a:rPr lang="en-US" sz="1600" b="1" baseline="-25000" dirty="0" err="1"/>
              <a:t>act</a:t>
            </a:r>
            <a:r>
              <a:rPr lang="en-US" sz="1600" b="1" dirty="0"/>
              <a:t> – CA10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/>
              <a:t>Max  </a:t>
            </a:r>
            <a:r>
              <a:rPr lang="en-US" sz="1600" b="1" dirty="0" err="1"/>
              <a:t>IMEPn</a:t>
            </a:r>
            <a:r>
              <a:rPr lang="en-US" sz="1600" b="1" dirty="0"/>
              <a:t> </a:t>
            </a:r>
            <a:r>
              <a:rPr lang="en-US" sz="1600" b="1" dirty="0" err="1"/>
              <a:t>CoV</a:t>
            </a:r>
            <a:r>
              <a:rPr lang="en-US" sz="1600" b="1" dirty="0"/>
              <a:t> 2.9%, Avg </a:t>
            </a:r>
            <a:r>
              <a:rPr lang="en-US" sz="1600" b="1" dirty="0" err="1"/>
              <a:t>IMEPn</a:t>
            </a:r>
            <a:r>
              <a:rPr lang="en-US" sz="1600" b="1" dirty="0"/>
              <a:t> </a:t>
            </a:r>
            <a:r>
              <a:rPr lang="en-US" sz="1600" b="1" dirty="0" err="1"/>
              <a:t>CoV</a:t>
            </a:r>
            <a:r>
              <a:rPr lang="en-US" sz="1600" b="1" dirty="0"/>
              <a:t> ≈ 1%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Chart, histogram&#10;&#10;Description automatically generated">
            <a:extLst>
              <a:ext uri="{FF2B5EF4-FFF2-40B4-BE49-F238E27FC236}">
                <a16:creationId xmlns:a16="http://schemas.microsoft.com/office/drawing/2014/main" id="{F2992A40-EBE4-FBF7-1B90-E713044F78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5248" y="1101611"/>
            <a:ext cx="3885185" cy="47919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705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6478" y="174848"/>
            <a:ext cx="3419856" cy="706087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Test Conditions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11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3702533-F3F5-5A52-971E-9308014B2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2" y="1540256"/>
            <a:ext cx="3457594" cy="4628896"/>
          </a:xfrm>
        </p:spPr>
        <p:txBody>
          <a:bodyPr>
            <a:normAutofit/>
          </a:bodyPr>
          <a:lstStyle/>
          <a:p>
            <a:r>
              <a:rPr lang="en-US" sz="2000" dirty="0"/>
              <a:t>Drop-in fuel at 5% by vol.</a:t>
            </a:r>
          </a:p>
          <a:p>
            <a:r>
              <a:rPr lang="en-US" sz="2000" dirty="0"/>
              <a:t>OEM ECU</a:t>
            </a:r>
          </a:p>
          <a:p>
            <a:r>
              <a:rPr lang="en-US" sz="2000" dirty="0"/>
              <a:t>Only control speed &amp; pedal</a:t>
            </a:r>
          </a:p>
          <a:p>
            <a:pPr lvl="1"/>
            <a:r>
              <a:rPr lang="en-US" sz="1600" dirty="0"/>
              <a:t>Dyno controlled speed</a:t>
            </a:r>
          </a:p>
          <a:p>
            <a:pPr lvl="1"/>
            <a:r>
              <a:rPr lang="en-US" sz="1600" dirty="0"/>
              <a:t>Virtual Pedal Torque Control</a:t>
            </a:r>
          </a:p>
          <a:p>
            <a:r>
              <a:rPr lang="en-US" sz="2000" dirty="0"/>
              <a:t>13 Test points</a:t>
            </a:r>
          </a:p>
          <a:p>
            <a:pPr lvl="1"/>
            <a:r>
              <a:rPr lang="en-US" sz="1600" dirty="0"/>
              <a:t>Low, mid, high speed and torque</a:t>
            </a:r>
          </a:p>
          <a:p>
            <a:r>
              <a:rPr lang="en-US" sz="2000" dirty="0"/>
              <a:t>Also, tested Peak Power</a:t>
            </a:r>
          </a:p>
          <a:p>
            <a:pPr lvl="1"/>
            <a:r>
              <a:rPr lang="en-US" sz="1600" dirty="0"/>
              <a:t>1800 RPM &amp; Max Pedal</a:t>
            </a:r>
          </a:p>
          <a:p>
            <a:pPr lvl="1"/>
            <a:r>
              <a:rPr lang="en-US" sz="1600" dirty="0"/>
              <a:t>Power reduced by 1.24% but only used 0.67% more fuel</a:t>
            </a:r>
          </a:p>
          <a:p>
            <a:endParaRPr lang="en-US" sz="1600" dirty="0"/>
          </a:p>
          <a:p>
            <a:pPr lvl="1"/>
            <a:endParaRPr lang="en-US" sz="1600" dirty="0"/>
          </a:p>
          <a:p>
            <a:pPr lvl="1"/>
            <a:endParaRPr lang="en-US" sz="1600" dirty="0"/>
          </a:p>
          <a:p>
            <a:pPr marL="914400" lvl="2" indent="0">
              <a:buNone/>
            </a:pPr>
            <a:endParaRPr lang="en-US" dirty="0"/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4E108AF8-7C78-5F4A-CD7A-091AE2B5DE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323721"/>
              </p:ext>
            </p:extLst>
          </p:nvPr>
        </p:nvGraphicFramePr>
        <p:xfrm>
          <a:off x="5013112" y="4994679"/>
          <a:ext cx="2603499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2467">
                  <a:extLst>
                    <a:ext uri="{9D8B030D-6E8A-4147-A177-3AD203B41FA5}">
                      <a16:colId xmlns:a16="http://schemas.microsoft.com/office/drawing/2014/main" val="3911517232"/>
                    </a:ext>
                  </a:extLst>
                </a:gridCol>
                <a:gridCol w="610344">
                  <a:extLst>
                    <a:ext uri="{9D8B030D-6E8A-4147-A177-3AD203B41FA5}">
                      <a16:colId xmlns:a16="http://schemas.microsoft.com/office/drawing/2014/main" val="3634821177"/>
                    </a:ext>
                  </a:extLst>
                </a:gridCol>
                <a:gridCol w="610344">
                  <a:extLst>
                    <a:ext uri="{9D8B030D-6E8A-4147-A177-3AD203B41FA5}">
                      <a16:colId xmlns:a16="http://schemas.microsoft.com/office/drawing/2014/main" val="2328914242"/>
                    </a:ext>
                  </a:extLst>
                </a:gridCol>
                <a:gridCol w="610344">
                  <a:extLst>
                    <a:ext uri="{9D8B030D-6E8A-4147-A177-3AD203B41FA5}">
                      <a16:colId xmlns:a16="http://schemas.microsoft.com/office/drawing/2014/main" val="3827800883"/>
                    </a:ext>
                  </a:extLst>
                </a:gridCol>
              </a:tblGrid>
              <a:tr h="190500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Tests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1595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576814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46226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14885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059947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Load/Speed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1400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 dirty="0">
                          <a:effectLst/>
                        </a:rPr>
                        <a:t>1800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15607680"/>
                  </a:ext>
                </a:extLst>
              </a:tr>
            </a:tbl>
          </a:graphicData>
        </a:graphic>
      </p:graphicFrame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EFE026FA-5414-1BFD-6BEE-1B1DE8CF4D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2176" y="1040553"/>
            <a:ext cx="4237381" cy="37656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5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51" y="46453"/>
            <a:ext cx="7454931" cy="858953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Results - ECU Parameters – Air Control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12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F19AF83-A7B1-E349-47D0-CF582F2DEE5C}"/>
              </a:ext>
            </a:extLst>
          </p:cNvPr>
          <p:cNvSpPr txBox="1"/>
          <p:nvPr/>
        </p:nvSpPr>
        <p:spPr>
          <a:xfrm>
            <a:off x="0" y="1058918"/>
            <a:ext cx="267163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Comparison of ECU Setpoints for MAP, VGT, and EGR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Average Difference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MAP – 1.2%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VGT Pos.–  3.5%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EGR Pos.– 8.5%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EGR Valve has the most variation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MAP and VGT correlate as expected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Higher MAP requires less EGR Valve position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1800 rpm, 400 lb-ft only condition seems to be at different setpoint in ECU</a:t>
            </a:r>
          </a:p>
        </p:txBody>
      </p: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69A4F784-831E-B487-2C2C-73014B7C1F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691281"/>
              </p:ext>
            </p:extLst>
          </p:nvPr>
        </p:nvGraphicFramePr>
        <p:xfrm>
          <a:off x="3015488" y="1753633"/>
          <a:ext cx="5850127" cy="3723927"/>
        </p:xfrm>
        <a:graphic>
          <a:graphicData uri="http://schemas.openxmlformats.org/drawingml/2006/table">
            <a:tbl>
              <a:tblPr/>
              <a:tblGrid>
                <a:gridCol w="549070">
                  <a:extLst>
                    <a:ext uri="{9D8B030D-6E8A-4147-A177-3AD203B41FA5}">
                      <a16:colId xmlns:a16="http://schemas.microsoft.com/office/drawing/2014/main" val="2037857471"/>
                    </a:ext>
                  </a:extLst>
                </a:gridCol>
                <a:gridCol w="352816">
                  <a:extLst>
                    <a:ext uri="{9D8B030D-6E8A-4147-A177-3AD203B41FA5}">
                      <a16:colId xmlns:a16="http://schemas.microsoft.com/office/drawing/2014/main" val="130337568"/>
                    </a:ext>
                  </a:extLst>
                </a:gridCol>
                <a:gridCol w="423379">
                  <a:extLst>
                    <a:ext uri="{9D8B030D-6E8A-4147-A177-3AD203B41FA5}">
                      <a16:colId xmlns:a16="http://schemas.microsoft.com/office/drawing/2014/main" val="2666175957"/>
                    </a:ext>
                  </a:extLst>
                </a:gridCol>
                <a:gridCol w="423379">
                  <a:extLst>
                    <a:ext uri="{9D8B030D-6E8A-4147-A177-3AD203B41FA5}">
                      <a16:colId xmlns:a16="http://schemas.microsoft.com/office/drawing/2014/main" val="2692942250"/>
                    </a:ext>
                  </a:extLst>
                </a:gridCol>
                <a:gridCol w="423379">
                  <a:extLst>
                    <a:ext uri="{9D8B030D-6E8A-4147-A177-3AD203B41FA5}">
                      <a16:colId xmlns:a16="http://schemas.microsoft.com/office/drawing/2014/main" val="1453108353"/>
                    </a:ext>
                  </a:extLst>
                </a:gridCol>
                <a:gridCol w="246971">
                  <a:extLst>
                    <a:ext uri="{9D8B030D-6E8A-4147-A177-3AD203B41FA5}">
                      <a16:colId xmlns:a16="http://schemas.microsoft.com/office/drawing/2014/main" val="3166327160"/>
                    </a:ext>
                  </a:extLst>
                </a:gridCol>
                <a:gridCol w="343995">
                  <a:extLst>
                    <a:ext uri="{9D8B030D-6E8A-4147-A177-3AD203B41FA5}">
                      <a16:colId xmlns:a16="http://schemas.microsoft.com/office/drawing/2014/main" val="3964638113"/>
                    </a:ext>
                  </a:extLst>
                </a:gridCol>
                <a:gridCol w="423379">
                  <a:extLst>
                    <a:ext uri="{9D8B030D-6E8A-4147-A177-3AD203B41FA5}">
                      <a16:colId xmlns:a16="http://schemas.microsoft.com/office/drawing/2014/main" val="1092721163"/>
                    </a:ext>
                  </a:extLst>
                </a:gridCol>
                <a:gridCol w="423379">
                  <a:extLst>
                    <a:ext uri="{9D8B030D-6E8A-4147-A177-3AD203B41FA5}">
                      <a16:colId xmlns:a16="http://schemas.microsoft.com/office/drawing/2014/main" val="732939118"/>
                    </a:ext>
                  </a:extLst>
                </a:gridCol>
                <a:gridCol w="423379">
                  <a:extLst>
                    <a:ext uri="{9D8B030D-6E8A-4147-A177-3AD203B41FA5}">
                      <a16:colId xmlns:a16="http://schemas.microsoft.com/office/drawing/2014/main" val="3657269214"/>
                    </a:ext>
                  </a:extLst>
                </a:gridCol>
                <a:gridCol w="202869">
                  <a:extLst>
                    <a:ext uri="{9D8B030D-6E8A-4147-A177-3AD203B41FA5}">
                      <a16:colId xmlns:a16="http://schemas.microsoft.com/office/drawing/2014/main" val="953326707"/>
                    </a:ext>
                  </a:extLst>
                </a:gridCol>
                <a:gridCol w="343995">
                  <a:extLst>
                    <a:ext uri="{9D8B030D-6E8A-4147-A177-3AD203B41FA5}">
                      <a16:colId xmlns:a16="http://schemas.microsoft.com/office/drawing/2014/main" val="1241774286"/>
                    </a:ext>
                  </a:extLst>
                </a:gridCol>
                <a:gridCol w="423379">
                  <a:extLst>
                    <a:ext uri="{9D8B030D-6E8A-4147-A177-3AD203B41FA5}">
                      <a16:colId xmlns:a16="http://schemas.microsoft.com/office/drawing/2014/main" val="3166262511"/>
                    </a:ext>
                  </a:extLst>
                </a:gridCol>
                <a:gridCol w="423379">
                  <a:extLst>
                    <a:ext uri="{9D8B030D-6E8A-4147-A177-3AD203B41FA5}">
                      <a16:colId xmlns:a16="http://schemas.microsoft.com/office/drawing/2014/main" val="4016184514"/>
                    </a:ext>
                  </a:extLst>
                </a:gridCol>
                <a:gridCol w="423379">
                  <a:extLst>
                    <a:ext uri="{9D8B030D-6E8A-4147-A177-3AD203B41FA5}">
                      <a16:colId xmlns:a16="http://schemas.microsoft.com/office/drawing/2014/main" val="2715182404"/>
                    </a:ext>
                  </a:extLst>
                </a:gridCol>
              </a:tblGrid>
              <a:tr h="200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2CB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7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997855"/>
                  </a:ext>
                </a:extLst>
              </a:tr>
              <a:tr h="2317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4E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5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914742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3C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3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304442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EB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383668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2062680"/>
                  </a:ext>
                </a:extLst>
              </a:tr>
              <a:tr h="21203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7732888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CC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B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271626"/>
                  </a:ext>
                </a:extLst>
              </a:tr>
              <a:tr h="2317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CF9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3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837000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2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7DAB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234793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0C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0C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E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6571142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23846120"/>
                  </a:ext>
                </a:extLst>
              </a:tr>
              <a:tr h="1841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8943757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C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861436"/>
                  </a:ext>
                </a:extLst>
              </a:tr>
              <a:tr h="23177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F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210505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DDCB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D9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732309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2D8B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C0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3C5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E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826847"/>
                  </a:ext>
                </a:extLst>
              </a:tr>
              <a:tr h="20005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42510"/>
                  </a:ext>
                </a:extLst>
              </a:tr>
              <a:tr h="23177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156987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128E3E0F-82ED-4B40-B6C2-F4D16CDFFAF2}"/>
              </a:ext>
            </a:extLst>
          </p:cNvPr>
          <p:cNvSpPr txBox="1"/>
          <p:nvPr/>
        </p:nvSpPr>
        <p:spPr>
          <a:xfrm>
            <a:off x="3577071" y="1058918"/>
            <a:ext cx="18873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Manifold Pressure</a:t>
            </a:r>
          </a:p>
          <a:p>
            <a:pPr algn="ctr"/>
            <a:r>
              <a:rPr lang="en-US" dirty="0"/>
              <a:t>[abs, kPa]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2922BF2-AA22-4FB2-A83D-8C451A0A4E06}"/>
              </a:ext>
            </a:extLst>
          </p:cNvPr>
          <p:cNvSpPr txBox="1"/>
          <p:nvPr/>
        </p:nvSpPr>
        <p:spPr>
          <a:xfrm>
            <a:off x="5681423" y="1058918"/>
            <a:ext cx="1375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VGT Position</a:t>
            </a:r>
          </a:p>
          <a:p>
            <a:pPr algn="ctr"/>
            <a:r>
              <a:rPr lang="en-US" dirty="0"/>
              <a:t>% Closed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FF822E-7F9E-4E2F-A509-F036E4A10010}"/>
              </a:ext>
            </a:extLst>
          </p:cNvPr>
          <p:cNvSpPr txBox="1"/>
          <p:nvPr/>
        </p:nvSpPr>
        <p:spPr>
          <a:xfrm>
            <a:off x="7490495" y="1058918"/>
            <a:ext cx="1369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EGR Position</a:t>
            </a:r>
          </a:p>
          <a:p>
            <a:pPr algn="ctr"/>
            <a:r>
              <a:rPr lang="en-US" dirty="0"/>
              <a:t>% 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3809A-53F5-4C1D-9D08-678DC9E9FE12}"/>
              </a:ext>
            </a:extLst>
          </p:cNvPr>
          <p:cNvSpPr txBox="1"/>
          <p:nvPr/>
        </p:nvSpPr>
        <p:spPr>
          <a:xfrm rot="16200000">
            <a:off x="909050" y="3459869"/>
            <a:ext cx="3781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Diff. [%]	  BA			DF2</a:t>
            </a:r>
          </a:p>
        </p:txBody>
      </p:sp>
    </p:spTree>
    <p:extLst>
      <p:ext uri="{BB962C8B-B14F-4D97-AF65-F5344CB8AC3E}">
        <p14:creationId xmlns:p14="http://schemas.microsoft.com/office/powerpoint/2010/main" val="15614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651" y="46453"/>
            <a:ext cx="7454931" cy="858953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Results - ECU Parameters – Fuel Control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13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3D97468-B4D9-800A-469D-B978B5067203}"/>
              </a:ext>
            </a:extLst>
          </p:cNvPr>
          <p:cNvSpPr txBox="1"/>
          <p:nvPr/>
        </p:nvSpPr>
        <p:spPr>
          <a:xfrm>
            <a:off x="32513" y="920621"/>
            <a:ext cx="264599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Comparison of setpoints for Rail pressure, fuel command, and actual fuel flow rate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Average Difference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Rail – 1%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Fuel </a:t>
            </a:r>
            <a:r>
              <a:rPr lang="en-US" sz="1400" dirty="0" err="1"/>
              <a:t>Cmd</a:t>
            </a:r>
            <a:r>
              <a:rPr lang="en-US" sz="1400" dirty="0"/>
              <a:t> –  -9%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Fuel Flow – 3%</a:t>
            </a:r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Again 1800 rpm, 400 </a:t>
            </a:r>
            <a:r>
              <a:rPr lang="en-US" sz="1400" dirty="0" err="1"/>
              <a:t>lb</a:t>
            </a:r>
            <a:r>
              <a:rPr lang="en-US" sz="1400" dirty="0"/>
              <a:t>-ft seems to be different setpoint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Fuel command differs by up to 43% but little difference in  flow rate… cause unclear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May expect BA to be higher fuel command by 2% due to LHV difference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Fuel flow difference approaches LHV difference near peak power</a:t>
            </a:r>
          </a:p>
        </p:txBody>
      </p:sp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6AC5E664-6CDE-AB39-BAE5-B0B9DE923C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9273599"/>
              </p:ext>
            </p:extLst>
          </p:nvPr>
        </p:nvGraphicFramePr>
        <p:xfrm>
          <a:off x="2993097" y="1838630"/>
          <a:ext cx="6052301" cy="3611810"/>
        </p:xfrm>
        <a:graphic>
          <a:graphicData uri="http://schemas.openxmlformats.org/drawingml/2006/table">
            <a:tbl>
              <a:tblPr/>
              <a:tblGrid>
                <a:gridCol w="568046">
                  <a:extLst>
                    <a:ext uri="{9D8B030D-6E8A-4147-A177-3AD203B41FA5}">
                      <a16:colId xmlns:a16="http://schemas.microsoft.com/office/drawing/2014/main" val="144239018"/>
                    </a:ext>
                  </a:extLst>
                </a:gridCol>
                <a:gridCol w="365010">
                  <a:extLst>
                    <a:ext uri="{9D8B030D-6E8A-4147-A177-3AD203B41FA5}">
                      <a16:colId xmlns:a16="http://schemas.microsoft.com/office/drawing/2014/main" val="2372386031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2703213102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2787655126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2264762287"/>
                    </a:ext>
                  </a:extLst>
                </a:gridCol>
                <a:gridCol w="255507">
                  <a:extLst>
                    <a:ext uri="{9D8B030D-6E8A-4147-A177-3AD203B41FA5}">
                      <a16:colId xmlns:a16="http://schemas.microsoft.com/office/drawing/2014/main" val="1293982824"/>
                    </a:ext>
                  </a:extLst>
                </a:gridCol>
                <a:gridCol w="355884">
                  <a:extLst>
                    <a:ext uri="{9D8B030D-6E8A-4147-A177-3AD203B41FA5}">
                      <a16:colId xmlns:a16="http://schemas.microsoft.com/office/drawing/2014/main" val="578652640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662610884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4201343386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935251478"/>
                    </a:ext>
                  </a:extLst>
                </a:gridCol>
                <a:gridCol w="209880">
                  <a:extLst>
                    <a:ext uri="{9D8B030D-6E8A-4147-A177-3AD203B41FA5}">
                      <a16:colId xmlns:a16="http://schemas.microsoft.com/office/drawing/2014/main" val="17945431"/>
                    </a:ext>
                  </a:extLst>
                </a:gridCol>
                <a:gridCol w="355884">
                  <a:extLst>
                    <a:ext uri="{9D8B030D-6E8A-4147-A177-3AD203B41FA5}">
                      <a16:colId xmlns:a16="http://schemas.microsoft.com/office/drawing/2014/main" val="3033616531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2732546448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3320743194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3280739094"/>
                    </a:ext>
                  </a:extLst>
                </a:gridCol>
              </a:tblGrid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F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56848"/>
                  </a:ext>
                </a:extLst>
              </a:tr>
              <a:tr h="226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2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361783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A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68446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6567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60124"/>
                  </a:ext>
                </a:extLst>
              </a:tr>
              <a:tr h="1799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839707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F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21661"/>
                  </a:ext>
                </a:extLst>
              </a:tr>
              <a:tr h="226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44530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32576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822056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32532"/>
                  </a:ext>
                </a:extLst>
              </a:tr>
              <a:tr h="1799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520741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9831"/>
                  </a:ext>
                </a:extLst>
              </a:tr>
              <a:tr h="226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82120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27223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19142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37512"/>
                  </a:ext>
                </a:extLst>
              </a:tr>
              <a:tr h="2264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7197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6E57E22-CFDC-4234-AFD1-A137AF544CC9}"/>
              </a:ext>
            </a:extLst>
          </p:cNvPr>
          <p:cNvSpPr txBox="1"/>
          <p:nvPr/>
        </p:nvSpPr>
        <p:spPr>
          <a:xfrm>
            <a:off x="3879951" y="1058917"/>
            <a:ext cx="138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Rail Pressure</a:t>
            </a:r>
          </a:p>
          <a:p>
            <a:pPr algn="ctr"/>
            <a:r>
              <a:rPr lang="en-US" dirty="0"/>
              <a:t>[bar]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4B67E3-9578-46D2-B050-3FAF0C900F03}"/>
              </a:ext>
            </a:extLst>
          </p:cNvPr>
          <p:cNvSpPr txBox="1"/>
          <p:nvPr/>
        </p:nvSpPr>
        <p:spPr>
          <a:xfrm>
            <a:off x="5577953" y="1058918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ECU Fuel Cmd.</a:t>
            </a:r>
          </a:p>
          <a:p>
            <a:pPr algn="ctr"/>
            <a:r>
              <a:rPr lang="en-US" dirty="0"/>
              <a:t>[kg/hr]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EB47A-D9F3-4824-9B85-F41D23E16350}"/>
              </a:ext>
            </a:extLst>
          </p:cNvPr>
          <p:cNvSpPr txBox="1"/>
          <p:nvPr/>
        </p:nvSpPr>
        <p:spPr>
          <a:xfrm>
            <a:off x="7570511" y="1058918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Fuel Meas.</a:t>
            </a:r>
          </a:p>
          <a:p>
            <a:pPr algn="ctr"/>
            <a:r>
              <a:rPr lang="en-US" dirty="0"/>
              <a:t>[kg/hr]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CAC28-BA1D-4B8C-B598-2381E2172810}"/>
              </a:ext>
            </a:extLst>
          </p:cNvPr>
          <p:cNvSpPr txBox="1"/>
          <p:nvPr/>
        </p:nvSpPr>
        <p:spPr>
          <a:xfrm rot="16200000">
            <a:off x="1018037" y="3608761"/>
            <a:ext cx="358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Diff. [%]  	 DF2		       BA</a:t>
            </a:r>
          </a:p>
        </p:txBody>
      </p:sp>
      <p:graphicFrame>
        <p:nvGraphicFramePr>
          <p:cNvPr id="4" name="Content Placeholder 20">
            <a:extLst>
              <a:ext uri="{FF2B5EF4-FFF2-40B4-BE49-F238E27FC236}">
                <a16:creationId xmlns:a16="http://schemas.microsoft.com/office/drawing/2014/main" id="{CAAF4EDF-3CD9-CB99-D3B8-1E2CBD292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296978"/>
              </p:ext>
            </p:extLst>
          </p:nvPr>
        </p:nvGraphicFramePr>
        <p:xfrm>
          <a:off x="2993097" y="1838631"/>
          <a:ext cx="6052301" cy="3611810"/>
        </p:xfrm>
        <a:graphic>
          <a:graphicData uri="http://schemas.openxmlformats.org/drawingml/2006/table">
            <a:tbl>
              <a:tblPr/>
              <a:tblGrid>
                <a:gridCol w="568046">
                  <a:extLst>
                    <a:ext uri="{9D8B030D-6E8A-4147-A177-3AD203B41FA5}">
                      <a16:colId xmlns:a16="http://schemas.microsoft.com/office/drawing/2014/main" val="144239018"/>
                    </a:ext>
                  </a:extLst>
                </a:gridCol>
                <a:gridCol w="365010">
                  <a:extLst>
                    <a:ext uri="{9D8B030D-6E8A-4147-A177-3AD203B41FA5}">
                      <a16:colId xmlns:a16="http://schemas.microsoft.com/office/drawing/2014/main" val="2372386031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2703213102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2787655126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2264762287"/>
                    </a:ext>
                  </a:extLst>
                </a:gridCol>
                <a:gridCol w="255507">
                  <a:extLst>
                    <a:ext uri="{9D8B030D-6E8A-4147-A177-3AD203B41FA5}">
                      <a16:colId xmlns:a16="http://schemas.microsoft.com/office/drawing/2014/main" val="1293982824"/>
                    </a:ext>
                  </a:extLst>
                </a:gridCol>
                <a:gridCol w="355884">
                  <a:extLst>
                    <a:ext uri="{9D8B030D-6E8A-4147-A177-3AD203B41FA5}">
                      <a16:colId xmlns:a16="http://schemas.microsoft.com/office/drawing/2014/main" val="578652640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662610884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4201343386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935251478"/>
                    </a:ext>
                  </a:extLst>
                </a:gridCol>
                <a:gridCol w="209880">
                  <a:extLst>
                    <a:ext uri="{9D8B030D-6E8A-4147-A177-3AD203B41FA5}">
                      <a16:colId xmlns:a16="http://schemas.microsoft.com/office/drawing/2014/main" val="17945431"/>
                    </a:ext>
                  </a:extLst>
                </a:gridCol>
                <a:gridCol w="355884">
                  <a:extLst>
                    <a:ext uri="{9D8B030D-6E8A-4147-A177-3AD203B41FA5}">
                      <a16:colId xmlns:a16="http://schemas.microsoft.com/office/drawing/2014/main" val="3033616531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2732546448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3320743194"/>
                    </a:ext>
                  </a:extLst>
                </a:gridCol>
                <a:gridCol w="438010">
                  <a:extLst>
                    <a:ext uri="{9D8B030D-6E8A-4147-A177-3AD203B41FA5}">
                      <a16:colId xmlns:a16="http://schemas.microsoft.com/office/drawing/2014/main" val="3280739094"/>
                    </a:ext>
                  </a:extLst>
                </a:gridCol>
              </a:tblGrid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FD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CCF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156848"/>
                  </a:ext>
                </a:extLst>
              </a:tr>
              <a:tr h="226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E0C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CA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EA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D2A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EA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361783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5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AB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668446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A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6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46567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60124"/>
                  </a:ext>
                </a:extLst>
              </a:tr>
              <a:tr h="1799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9839707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6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9CE9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4BF7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8CD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F7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ED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0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21661"/>
                  </a:ext>
                </a:extLst>
              </a:tr>
              <a:tr h="226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E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1CA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D9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DE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2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D3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44530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3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E5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7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D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AE8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532576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E0C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B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F7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822056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032532"/>
                  </a:ext>
                </a:extLst>
              </a:tr>
              <a:tr h="17998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2520741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8F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D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FF0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C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9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99831"/>
                  </a:ext>
                </a:extLst>
              </a:tr>
              <a:tr h="22649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-38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7D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F2E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982120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EDD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8C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6027223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7F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D4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310" marR="9310" marT="93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A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719142"/>
                  </a:ext>
                </a:extLst>
              </a:tr>
              <a:tr h="19548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310" marR="9310" marT="93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37512"/>
                  </a:ext>
                </a:extLst>
              </a:tr>
              <a:tr h="226492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310" marR="9310" marT="93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7197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FF0B7A2-A6B0-5DB6-8419-0D69D81FECDC}"/>
              </a:ext>
            </a:extLst>
          </p:cNvPr>
          <p:cNvSpPr txBox="1"/>
          <p:nvPr/>
        </p:nvSpPr>
        <p:spPr>
          <a:xfrm>
            <a:off x="3879951" y="1058918"/>
            <a:ext cx="138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Rail Pressure</a:t>
            </a:r>
          </a:p>
          <a:p>
            <a:pPr algn="ctr"/>
            <a:r>
              <a:rPr lang="en-US" dirty="0"/>
              <a:t>[bar]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EB13D-7D5A-C6AA-81EA-E74D3788D98F}"/>
              </a:ext>
            </a:extLst>
          </p:cNvPr>
          <p:cNvSpPr txBox="1"/>
          <p:nvPr/>
        </p:nvSpPr>
        <p:spPr>
          <a:xfrm>
            <a:off x="5577953" y="1058919"/>
            <a:ext cx="155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ECU Fuel Cmd.</a:t>
            </a:r>
          </a:p>
          <a:p>
            <a:pPr algn="ctr"/>
            <a:r>
              <a:rPr lang="en-US" dirty="0"/>
              <a:t>[kg/hr]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AE58F2B-0EBA-FF44-1A4C-E810F623C399}"/>
              </a:ext>
            </a:extLst>
          </p:cNvPr>
          <p:cNvSpPr txBox="1"/>
          <p:nvPr/>
        </p:nvSpPr>
        <p:spPr>
          <a:xfrm>
            <a:off x="7570511" y="1058919"/>
            <a:ext cx="1204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Fuel Meas.</a:t>
            </a:r>
          </a:p>
          <a:p>
            <a:pPr algn="ctr"/>
            <a:r>
              <a:rPr lang="en-US" dirty="0"/>
              <a:t>[kg/hr]</a:t>
            </a:r>
          </a:p>
        </p:txBody>
      </p:sp>
    </p:spTree>
    <p:extLst>
      <p:ext uri="{BB962C8B-B14F-4D97-AF65-F5344CB8AC3E}">
        <p14:creationId xmlns:p14="http://schemas.microsoft.com/office/powerpoint/2010/main" val="22634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0" y="-62485"/>
            <a:ext cx="6775491" cy="987676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Results - Performance 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14</a:t>
            </a:fld>
            <a:r>
              <a:rPr lang="en-US" dirty="0"/>
              <a:t>/#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9670ED-07CA-3003-6648-90628E0C4F04}"/>
              </a:ext>
            </a:extLst>
          </p:cNvPr>
          <p:cNvSpPr txBox="1"/>
          <p:nvPr/>
        </p:nvSpPr>
        <p:spPr>
          <a:xfrm>
            <a:off x="118869" y="1576832"/>
            <a:ext cx="2486155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Comparison of efficiency metrics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Average Difference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BSFC – 4%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IFCE –  -5.5%</a:t>
            </a:r>
          </a:p>
          <a:p>
            <a:pPr lvl="1"/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Idle and Low load show largest difference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At higher loads and speeds fuels show smaller difference</a:t>
            </a:r>
          </a:p>
          <a:p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May expect BA to be higher fuel command by 2% due to LHV 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0B34F339-98B2-6E70-EDBE-C9C3BFD692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611546"/>
              </p:ext>
            </p:extLst>
          </p:nvPr>
        </p:nvGraphicFramePr>
        <p:xfrm>
          <a:off x="3197229" y="1788074"/>
          <a:ext cx="5516803" cy="3695700"/>
        </p:xfrm>
        <a:graphic>
          <a:graphicData uri="http://schemas.openxmlformats.org/drawingml/2006/table">
            <a:tbl>
              <a:tblPr/>
              <a:tblGrid>
                <a:gridCol w="588397">
                  <a:extLst>
                    <a:ext uri="{9D8B030D-6E8A-4147-A177-3AD203B41FA5}">
                      <a16:colId xmlns:a16="http://schemas.microsoft.com/office/drawing/2014/main" val="2727297257"/>
                    </a:ext>
                  </a:extLst>
                </a:gridCol>
                <a:gridCol w="418600">
                  <a:extLst>
                    <a:ext uri="{9D8B030D-6E8A-4147-A177-3AD203B41FA5}">
                      <a16:colId xmlns:a16="http://schemas.microsoft.com/office/drawing/2014/main" val="3936811156"/>
                    </a:ext>
                  </a:extLst>
                </a:gridCol>
                <a:gridCol w="608919">
                  <a:extLst>
                    <a:ext uri="{9D8B030D-6E8A-4147-A177-3AD203B41FA5}">
                      <a16:colId xmlns:a16="http://schemas.microsoft.com/office/drawing/2014/main" val="2973205008"/>
                    </a:ext>
                  </a:extLst>
                </a:gridCol>
                <a:gridCol w="608919">
                  <a:extLst>
                    <a:ext uri="{9D8B030D-6E8A-4147-A177-3AD203B41FA5}">
                      <a16:colId xmlns:a16="http://schemas.microsoft.com/office/drawing/2014/main" val="2818297202"/>
                    </a:ext>
                  </a:extLst>
                </a:gridCol>
                <a:gridCol w="608919">
                  <a:extLst>
                    <a:ext uri="{9D8B030D-6E8A-4147-A177-3AD203B41FA5}">
                      <a16:colId xmlns:a16="http://schemas.microsoft.com/office/drawing/2014/main" val="990835715"/>
                    </a:ext>
                  </a:extLst>
                </a:gridCol>
                <a:gridCol w="371060">
                  <a:extLst>
                    <a:ext uri="{9D8B030D-6E8A-4147-A177-3AD203B41FA5}">
                      <a16:colId xmlns:a16="http://schemas.microsoft.com/office/drawing/2014/main" val="2124613501"/>
                    </a:ext>
                  </a:extLst>
                </a:gridCol>
                <a:gridCol w="485232">
                  <a:extLst>
                    <a:ext uri="{9D8B030D-6E8A-4147-A177-3AD203B41FA5}">
                      <a16:colId xmlns:a16="http://schemas.microsoft.com/office/drawing/2014/main" val="1169626296"/>
                    </a:ext>
                  </a:extLst>
                </a:gridCol>
                <a:gridCol w="608919">
                  <a:extLst>
                    <a:ext uri="{9D8B030D-6E8A-4147-A177-3AD203B41FA5}">
                      <a16:colId xmlns:a16="http://schemas.microsoft.com/office/drawing/2014/main" val="452411510"/>
                    </a:ext>
                  </a:extLst>
                </a:gridCol>
                <a:gridCol w="608919">
                  <a:extLst>
                    <a:ext uri="{9D8B030D-6E8A-4147-A177-3AD203B41FA5}">
                      <a16:colId xmlns:a16="http://schemas.microsoft.com/office/drawing/2014/main" val="3379859892"/>
                    </a:ext>
                  </a:extLst>
                </a:gridCol>
                <a:gridCol w="608919">
                  <a:extLst>
                    <a:ext uri="{9D8B030D-6E8A-4147-A177-3AD203B41FA5}">
                      <a16:colId xmlns:a16="http://schemas.microsoft.com/office/drawing/2014/main" val="402841233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CE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D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CD9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DB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4D1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0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5977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AE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576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C1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8F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07243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AD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08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5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39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E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9607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9213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83575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DC99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C8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C5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5D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6418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BB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BF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CC18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632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E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7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2083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68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A9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0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952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0771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18625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8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5C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2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435439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B0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FA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07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0C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6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36907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8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4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4E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0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54783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C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3A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55658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04112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975005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37BB00-CE06-427B-922E-6A0A8D917195}"/>
              </a:ext>
            </a:extLst>
          </p:cNvPr>
          <p:cNvSpPr txBox="1"/>
          <p:nvPr/>
        </p:nvSpPr>
        <p:spPr>
          <a:xfrm>
            <a:off x="3764886" y="957921"/>
            <a:ext cx="261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Net Indicated Fuel Conversion Efficiency [%]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9FEC8F-C394-4EBC-B2E9-CEC1A0BCB6A5}"/>
              </a:ext>
            </a:extLst>
          </p:cNvPr>
          <p:cNvSpPr txBox="1"/>
          <p:nvPr/>
        </p:nvSpPr>
        <p:spPr>
          <a:xfrm>
            <a:off x="6376776" y="932032"/>
            <a:ext cx="261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Brake Specific Fuel Consumption [g/kWh]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A9C6B5-E2F0-4B48-AA36-A23457830633}"/>
              </a:ext>
            </a:extLst>
          </p:cNvPr>
          <p:cNvSpPr txBox="1"/>
          <p:nvPr/>
        </p:nvSpPr>
        <p:spPr>
          <a:xfrm rot="16200000">
            <a:off x="1082716" y="3508714"/>
            <a:ext cx="358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Diff. [%]  	 DF2		       BA</a:t>
            </a:r>
          </a:p>
        </p:txBody>
      </p:sp>
    </p:spTree>
    <p:extLst>
      <p:ext uri="{BB962C8B-B14F-4D97-AF65-F5344CB8AC3E}">
        <p14:creationId xmlns:p14="http://schemas.microsoft.com/office/powerpoint/2010/main" val="344953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29" y="4064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2029" y="85220"/>
            <a:ext cx="5572547" cy="746437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Results - Soot Concentration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15</a:t>
            </a:fld>
            <a:r>
              <a:rPr lang="en-US" dirty="0"/>
              <a:t>/#</a:t>
            </a:r>
          </a:p>
        </p:txBody>
      </p:sp>
      <p:sp>
        <p:nvSpPr>
          <p:cNvPr id="3" name="Content Placeholder 14">
            <a:extLst>
              <a:ext uri="{FF2B5EF4-FFF2-40B4-BE49-F238E27FC236}">
                <a16:creationId xmlns:a16="http://schemas.microsoft.com/office/drawing/2014/main" id="{573196E3-E365-A43A-4BE8-3E92FC0CAEC4}"/>
              </a:ext>
            </a:extLst>
          </p:cNvPr>
          <p:cNvSpPr txBox="1">
            <a:spLocks/>
          </p:cNvSpPr>
          <p:nvPr/>
        </p:nvSpPr>
        <p:spPr>
          <a:xfrm>
            <a:off x="22430" y="2100095"/>
            <a:ext cx="3517174" cy="2987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AVL 415S Smoke Meter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FSN converted to mg/m</a:t>
            </a:r>
            <a:r>
              <a:rPr lang="en-US" sz="1300" baseline="30000" dirty="0">
                <a:solidFill>
                  <a:schemeClr val="tx1"/>
                </a:solidFill>
              </a:rPr>
              <a:t>3 </a:t>
            </a:r>
            <a:r>
              <a:rPr lang="en-US" sz="1300" dirty="0">
                <a:solidFill>
                  <a:schemeClr val="tx1"/>
                </a:solidFill>
              </a:rPr>
              <a:t>per AVL method</a:t>
            </a:r>
          </a:p>
          <a:p>
            <a:pPr lvl="1" algn="l"/>
            <a:endParaRPr lang="en-US" sz="13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Soot is reduced with BA compared to DF2 at all but one idle point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FSN 0.097 and 0.107  DF2 and BA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Soot Conc. [mg/m³]  1.31 and 1.46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300" dirty="0">
                <a:solidFill>
                  <a:schemeClr val="tx1"/>
                </a:solidFill>
              </a:rPr>
              <a:t>Fall within repeatability of Smoke meter </a:t>
            </a:r>
          </a:p>
          <a:p>
            <a:pPr lvl="1" algn="l"/>
            <a:endParaRPr lang="en-US" sz="13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Soot Conc. [mg/m³] is reduced by an average of about 30%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Soot generally reduces as speed increasing</a:t>
            </a:r>
          </a:p>
          <a:p>
            <a:pPr lvl="1" algn="l"/>
            <a:endParaRPr lang="en-US" sz="1300" dirty="0">
              <a:solidFill>
                <a:schemeClr val="tx1"/>
              </a:solidFill>
            </a:endParaRP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en-US" sz="1300" dirty="0">
              <a:solidFill>
                <a:schemeClr val="tx1"/>
              </a:solidFill>
            </a:endParaRPr>
          </a:p>
          <a:p>
            <a:pPr algn="l"/>
            <a:endParaRPr lang="en-US" sz="1700" dirty="0">
              <a:solidFill>
                <a:schemeClr val="tx1"/>
              </a:solidFill>
            </a:endParaRPr>
          </a:p>
          <a:p>
            <a:pPr algn="l"/>
            <a:endParaRPr lang="en-US" sz="1700" dirty="0">
              <a:solidFill>
                <a:schemeClr val="tx1"/>
              </a:solidFill>
            </a:endParaRPr>
          </a:p>
          <a:p>
            <a:pPr algn="l"/>
            <a:endParaRPr lang="en-US" sz="1700" dirty="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05C4B30-8CBF-E6B9-3E6D-A424540867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3651" y="1055966"/>
            <a:ext cx="4888365" cy="2432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8FA4F9C-EE69-6B7E-D5C9-0959C927FE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651" y="3593615"/>
            <a:ext cx="4888364" cy="24368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499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2029" y="85220"/>
            <a:ext cx="7310879" cy="1055304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Results - Influence on Soot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16</a:t>
            </a:fld>
            <a:r>
              <a:rPr lang="en-US" dirty="0"/>
              <a:t>/#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14">
                <a:extLst>
                  <a:ext uri="{FF2B5EF4-FFF2-40B4-BE49-F238E27FC236}">
                    <a16:creationId xmlns:a16="http://schemas.microsoft.com/office/drawing/2014/main" id="{573196E3-E365-A43A-4BE8-3E92FC0CAEC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8106" y="1796472"/>
                <a:ext cx="3712875" cy="373463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3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20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Oxygen-to-fuel ratio calculated to account for fuel-bound oxygen.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As expected, 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increase in injection/rail pressure </a:t>
                </a:r>
              </a:p>
              <a:p>
                <a:pPr lvl="1" algn="l"/>
                <a:r>
                  <a:rPr lang="en-US" sz="1400" dirty="0">
                    <a:solidFill>
                      <a:schemeClr val="tx1"/>
                    </a:solidFill>
                  </a:rPr>
                  <a:t>	and/or 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1400" dirty="0">
                    <a:solidFill>
                      <a:schemeClr val="tx1"/>
                    </a:solidFill>
                  </a:rPr>
                  <a:t>increase in oxygen concentration lowers soot</a:t>
                </a:r>
                <a:endParaRPr lang="en-US" sz="17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As example, at low load available oxygen dominates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r>
                  <a:rPr lang="en-US" sz="1800" dirty="0">
                    <a:solidFill>
                      <a:schemeClr val="tx1"/>
                    </a:solidFill>
                  </a:rPr>
                  <a:t>No clear difference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tx1"/>
                    </a:solidFill>
                  </a:rPr>
                  <a:t> or injection pressure between fuels</a:t>
                </a:r>
                <a:endParaRPr lang="en-US" sz="1700" i="1" baseline="-250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chemeClr val="tx1"/>
                    </a:solidFill>
                  </a:rPr>
                  <a:t> in fuel &lt; 0.2% total mass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3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300" dirty="0">
                    <a:solidFill>
                      <a:schemeClr val="tx1"/>
                    </a:solidFill>
                  </a:rPr>
                  <a:t> , yet large reduction in soot.</a:t>
                </a: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r>
                  <a:rPr lang="en-US" sz="1300" dirty="0">
                    <a:solidFill>
                      <a:schemeClr val="tx1"/>
                    </a:solidFill>
                  </a:rPr>
                  <a:t>Fuel effect is unclear at this point</a:t>
                </a: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7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700" dirty="0">
                  <a:solidFill>
                    <a:schemeClr val="tx1"/>
                  </a:solidFill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7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sz="1300" dirty="0">
                  <a:solidFill>
                    <a:schemeClr val="tx1"/>
                  </a:solidFill>
                </a:endParaRPr>
              </a:p>
              <a:p>
                <a:pPr marL="742950" lvl="1" indent="-285750" algn="l">
                  <a:buFont typeface="Arial" panose="020B0604020202020204" pitchFamily="34" charset="0"/>
                  <a:buChar char="•"/>
                </a:pPr>
                <a:endParaRPr lang="en-US" sz="13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7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700" dirty="0">
                  <a:solidFill>
                    <a:schemeClr val="tx1"/>
                  </a:solidFill>
                </a:endParaRPr>
              </a:p>
              <a:p>
                <a:pPr algn="l"/>
                <a:endParaRPr lang="en-US" sz="17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14">
                <a:extLst>
                  <a:ext uri="{FF2B5EF4-FFF2-40B4-BE49-F238E27FC236}">
                    <a16:creationId xmlns:a16="http://schemas.microsoft.com/office/drawing/2014/main" id="{573196E3-E365-A43A-4BE8-3E92FC0CA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06" y="1796472"/>
                <a:ext cx="3712875" cy="3734631"/>
              </a:xfrm>
              <a:prstGeom prst="rect">
                <a:avLst/>
              </a:prstGeom>
              <a:blipFill>
                <a:blip r:embed="rId5"/>
                <a:stretch>
                  <a:fillRect l="-1149" t="-1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271D7DAF-0735-D7CD-473A-981E8C3CD7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0981" y="1500766"/>
            <a:ext cx="5165252" cy="41281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896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93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369825" y="1747573"/>
            <a:ext cx="3375365" cy="409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b="1" dirty="0"/>
              <a:t>Summary</a:t>
            </a:r>
            <a:r>
              <a:rPr lang="en-US" sz="1600" b="1" dirty="0"/>
              <a:t>:</a:t>
            </a:r>
            <a:endParaRPr lang="en-US" sz="16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Brake Specific NOx worst at idle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NOx is best at high speed and idle (BA slightly better)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BA significantly lowers soot concentrations than DF2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1" indent="0">
              <a:buNone/>
            </a:pPr>
            <a:r>
              <a:rPr lang="en-US" sz="1800" b="1" dirty="0"/>
              <a:t>BA Blend: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Avg Soot dropped 30%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Avg BSNOX increased 3.5%</a:t>
            </a:r>
          </a:p>
          <a:p>
            <a:pPr marL="514350" lvl="1" indent="0">
              <a:buNone/>
            </a:pPr>
            <a:endParaRPr lang="en-US" sz="1600" dirty="0"/>
          </a:p>
          <a:p>
            <a:pPr marL="914400" lvl="2" indent="0">
              <a:buNone/>
            </a:pPr>
            <a:endParaRPr lang="en-US" sz="12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87390" y="202579"/>
            <a:ext cx="5124258" cy="620867"/>
          </a:xfrm>
        </p:spPr>
        <p:txBody>
          <a:bodyPr>
            <a:noAutofit/>
          </a:bodyPr>
          <a:lstStyle/>
          <a:p>
            <a:pPr algn="l"/>
            <a:r>
              <a:rPr lang="en-US" sz="4000" dirty="0"/>
              <a:t>Results - Emissions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17</a:t>
            </a:fld>
            <a:r>
              <a:rPr lang="en-US" dirty="0"/>
              <a:t>/#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0EB9A8-2BCA-BE19-718B-4CF350F5E63D}"/>
              </a:ext>
            </a:extLst>
          </p:cNvPr>
          <p:cNvSpPr/>
          <p:nvPr/>
        </p:nvSpPr>
        <p:spPr>
          <a:xfrm>
            <a:off x="6640575" y="4247879"/>
            <a:ext cx="2403095" cy="1516038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DF9CE7-F8A7-C6F3-10E9-6AC49F44C6E3}"/>
              </a:ext>
            </a:extLst>
          </p:cNvPr>
          <p:cNvSpPr/>
          <p:nvPr/>
        </p:nvSpPr>
        <p:spPr>
          <a:xfrm>
            <a:off x="4150105" y="4247879"/>
            <a:ext cx="2403095" cy="1516038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C96E6C3-5911-8C4B-5863-B528EA0DC1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409900"/>
              </p:ext>
            </p:extLst>
          </p:nvPr>
        </p:nvGraphicFramePr>
        <p:xfrm>
          <a:off x="3527961" y="1765589"/>
          <a:ext cx="5373387" cy="3781425"/>
        </p:xfrm>
        <a:graphic>
          <a:graphicData uri="http://schemas.openxmlformats.org/drawingml/2006/table">
            <a:tbl>
              <a:tblPr/>
              <a:tblGrid>
                <a:gridCol w="636105">
                  <a:extLst>
                    <a:ext uri="{9D8B030D-6E8A-4147-A177-3AD203B41FA5}">
                      <a16:colId xmlns:a16="http://schemas.microsoft.com/office/drawing/2014/main" val="2358570285"/>
                    </a:ext>
                  </a:extLst>
                </a:gridCol>
                <a:gridCol w="400872">
                  <a:extLst>
                    <a:ext uri="{9D8B030D-6E8A-4147-A177-3AD203B41FA5}">
                      <a16:colId xmlns:a16="http://schemas.microsoft.com/office/drawing/2014/main" val="3784038780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3304513472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943853287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695165728"/>
                    </a:ext>
                  </a:extLst>
                </a:gridCol>
                <a:gridCol w="623578">
                  <a:extLst>
                    <a:ext uri="{9D8B030D-6E8A-4147-A177-3AD203B41FA5}">
                      <a16:colId xmlns:a16="http://schemas.microsoft.com/office/drawing/2014/main" val="2123374704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3522152145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2741909244"/>
                    </a:ext>
                  </a:extLst>
                </a:gridCol>
                <a:gridCol w="610852">
                  <a:extLst>
                    <a:ext uri="{9D8B030D-6E8A-4147-A177-3AD203B41FA5}">
                      <a16:colId xmlns:a16="http://schemas.microsoft.com/office/drawing/2014/main" val="1282256342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ED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5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14705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D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70677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E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7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4B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643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D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B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9829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37229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124710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CD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E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7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3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821920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0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F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1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229117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6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8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BC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33158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C6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4085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017529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5860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9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24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E0B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09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E7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751942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29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F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AD0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BE6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EEB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4118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C5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4C4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7D5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D39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3570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B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B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C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E8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A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D9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705759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951472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7394884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20223FB-F66B-4A07-A4C8-3FF003A71AA9}"/>
              </a:ext>
            </a:extLst>
          </p:cNvPr>
          <p:cNvSpPr txBox="1"/>
          <p:nvPr/>
        </p:nvSpPr>
        <p:spPr>
          <a:xfrm>
            <a:off x="4150105" y="942143"/>
            <a:ext cx="261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Brake Specific NOx [g/kWh]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C70FF9-FE06-40FB-A3B1-36F6BBCDAEBA}"/>
              </a:ext>
            </a:extLst>
          </p:cNvPr>
          <p:cNvSpPr txBox="1"/>
          <p:nvPr/>
        </p:nvSpPr>
        <p:spPr>
          <a:xfrm>
            <a:off x="6376776" y="932032"/>
            <a:ext cx="261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Soot Concentration [mg/m</a:t>
            </a:r>
            <a:r>
              <a:rPr lang="en-US" b="1" baseline="30000" dirty="0"/>
              <a:t>3</a:t>
            </a:r>
            <a:r>
              <a:rPr lang="en-US" b="1" dirty="0"/>
              <a:t>]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2058CC-13BC-4A76-84CD-AA61D3576BDE}"/>
              </a:ext>
            </a:extLst>
          </p:cNvPr>
          <p:cNvSpPr txBox="1"/>
          <p:nvPr/>
        </p:nvSpPr>
        <p:spPr>
          <a:xfrm rot="16200000">
            <a:off x="1499924" y="3608819"/>
            <a:ext cx="358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Diff. [%]  	 DF2		       BA</a:t>
            </a:r>
          </a:p>
        </p:txBody>
      </p:sp>
    </p:spTree>
    <p:extLst>
      <p:ext uri="{BB962C8B-B14F-4D97-AF65-F5344CB8AC3E}">
        <p14:creationId xmlns:p14="http://schemas.microsoft.com/office/powerpoint/2010/main" val="285020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93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296672" y="1855637"/>
            <a:ext cx="3007360" cy="4091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1800" b="1" dirty="0"/>
              <a:t>Summary</a:t>
            </a:r>
            <a:r>
              <a:rPr lang="en-US" sz="16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BA Blend slightly reduces HC emissions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Largest improvement in HC is at slow speed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BA reduces CO emissions except for two idle points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57200" lvl="1" indent="0">
              <a:buNone/>
            </a:pPr>
            <a:r>
              <a:rPr lang="en-US" sz="1800" b="1" dirty="0"/>
              <a:t>BA Blend on average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Decreases BSHC by 6%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/>
              <a:t>Decreases BSCO by 8.2%</a:t>
            </a:r>
            <a:endParaRPr lang="en-US" sz="20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914400" lvl="2" indent="0">
              <a:buNone/>
            </a:pPr>
            <a:endParaRPr lang="en-US" sz="1200" dirty="0"/>
          </a:p>
          <a:p>
            <a:pPr marL="914400" lvl="2" indent="0">
              <a:buNone/>
            </a:pPr>
            <a:endParaRPr lang="en-US" sz="12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56478" y="456806"/>
            <a:ext cx="6233730" cy="6208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Results - Emissions Cont.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18</a:t>
            </a:fld>
            <a:r>
              <a:rPr lang="en-US" dirty="0"/>
              <a:t>/#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6406C14-8F0E-6F88-92CD-D4AC2A903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653914"/>
              </p:ext>
            </p:extLst>
          </p:nvPr>
        </p:nvGraphicFramePr>
        <p:xfrm>
          <a:off x="3500564" y="1834181"/>
          <a:ext cx="5299793" cy="3895725"/>
        </p:xfrm>
        <a:graphic>
          <a:graphicData uri="http://schemas.openxmlformats.org/drawingml/2006/table">
            <a:tbl>
              <a:tblPr/>
              <a:tblGrid>
                <a:gridCol w="548640">
                  <a:extLst>
                    <a:ext uri="{9D8B030D-6E8A-4147-A177-3AD203B41FA5}">
                      <a16:colId xmlns:a16="http://schemas.microsoft.com/office/drawing/2014/main" val="1553480962"/>
                    </a:ext>
                  </a:extLst>
                </a:gridCol>
                <a:gridCol w="414743">
                  <a:extLst>
                    <a:ext uri="{9D8B030D-6E8A-4147-A177-3AD203B41FA5}">
                      <a16:colId xmlns:a16="http://schemas.microsoft.com/office/drawing/2014/main" val="3560729461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3020063509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1580173001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3092580174"/>
                    </a:ext>
                  </a:extLst>
                </a:gridCol>
                <a:gridCol w="623578">
                  <a:extLst>
                    <a:ext uri="{9D8B030D-6E8A-4147-A177-3AD203B41FA5}">
                      <a16:colId xmlns:a16="http://schemas.microsoft.com/office/drawing/2014/main" val="3202311535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3667385680"/>
                    </a:ext>
                  </a:extLst>
                </a:gridCol>
                <a:gridCol w="620396">
                  <a:extLst>
                    <a:ext uri="{9D8B030D-6E8A-4147-A177-3AD203B41FA5}">
                      <a16:colId xmlns:a16="http://schemas.microsoft.com/office/drawing/2014/main" val="3758967553"/>
                    </a:ext>
                  </a:extLst>
                </a:gridCol>
                <a:gridCol w="610852">
                  <a:extLst>
                    <a:ext uri="{9D8B030D-6E8A-4147-A177-3AD203B41FA5}">
                      <a16:colId xmlns:a16="http://schemas.microsoft.com/office/drawing/2014/main" val="251638867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60037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011522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5549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A7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C7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2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D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5801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06669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62889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216134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9F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AF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37539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3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4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16953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767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878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F7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1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5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3374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55085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743117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% Diff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Relative % Diff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3668299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7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8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CA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EC99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47468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9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FA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A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70032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5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7D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2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D5A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5BE7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8453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9E1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6B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0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91329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91147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Speed [RPM]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27184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FEA86B4-0900-4BCD-A025-41127FB5D279}"/>
              </a:ext>
            </a:extLst>
          </p:cNvPr>
          <p:cNvSpPr txBox="1"/>
          <p:nvPr/>
        </p:nvSpPr>
        <p:spPr>
          <a:xfrm>
            <a:off x="4150105" y="1087784"/>
            <a:ext cx="261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Brake Specific THC [g/kWh]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FC92CE-BB63-40ED-AD41-74A1DADC7E6F}"/>
              </a:ext>
            </a:extLst>
          </p:cNvPr>
          <p:cNvSpPr txBox="1"/>
          <p:nvPr/>
        </p:nvSpPr>
        <p:spPr>
          <a:xfrm>
            <a:off x="6376776" y="1077673"/>
            <a:ext cx="2611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Brake Specific CO  [g/kWh]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0D7301-B0A7-4910-A2E9-2962ABA6DFC4}"/>
              </a:ext>
            </a:extLst>
          </p:cNvPr>
          <p:cNvSpPr txBox="1"/>
          <p:nvPr/>
        </p:nvSpPr>
        <p:spPr>
          <a:xfrm rot="16200000">
            <a:off x="1499924" y="3608819"/>
            <a:ext cx="358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Diff. [%]  	 DF2		       BA</a:t>
            </a:r>
          </a:p>
        </p:txBody>
      </p:sp>
    </p:spTree>
    <p:extLst>
      <p:ext uri="{BB962C8B-B14F-4D97-AF65-F5344CB8AC3E}">
        <p14:creationId xmlns:p14="http://schemas.microsoft.com/office/powerpoint/2010/main" val="406159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9093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9093" y="1518383"/>
            <a:ext cx="3447418" cy="40918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None/>
            </a:pPr>
            <a:r>
              <a:rPr lang="en-US" sz="2000" dirty="0"/>
              <a:t>Ign. Delay = </a:t>
            </a:r>
            <a:r>
              <a:rPr lang="en-US" sz="2000" dirty="0" err="1"/>
              <a:t>SOI</a:t>
            </a:r>
            <a:r>
              <a:rPr lang="en-US" sz="2000" baseline="-25000" dirty="0" err="1"/>
              <a:t>act</a:t>
            </a:r>
            <a:r>
              <a:rPr lang="en-US" sz="2000" dirty="0"/>
              <a:t> – CA10</a:t>
            </a:r>
          </a:p>
          <a:p>
            <a:pPr marL="57150" indent="0">
              <a:buNone/>
            </a:pPr>
            <a:r>
              <a:rPr lang="en-US" sz="2000" dirty="0"/>
              <a:t>Inj. Dwell = </a:t>
            </a:r>
            <a:r>
              <a:rPr lang="en-US" sz="2000" dirty="0" err="1"/>
              <a:t>EOI</a:t>
            </a:r>
            <a:r>
              <a:rPr lang="en-US" sz="2000" baseline="-25000" dirty="0" err="1"/>
              <a:t>act</a:t>
            </a:r>
            <a:r>
              <a:rPr lang="en-US" sz="2000" dirty="0"/>
              <a:t> – CA10</a:t>
            </a:r>
          </a:p>
          <a:p>
            <a:pPr marL="400050"/>
            <a:r>
              <a:rPr lang="en-US" sz="2000" dirty="0"/>
              <a:t>More dwell indicates more injection/combustion overlap</a:t>
            </a:r>
          </a:p>
          <a:p>
            <a:pPr marL="400050"/>
            <a:r>
              <a:rPr lang="en-US" sz="2000" dirty="0"/>
              <a:t>Increase with load and speed </a:t>
            </a:r>
          </a:p>
          <a:p>
            <a:pPr marL="57150" indent="0">
              <a:buNone/>
            </a:pPr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Delay Behavior</a:t>
            </a:r>
          </a:p>
          <a:p>
            <a:pPr marL="400050"/>
            <a:r>
              <a:rPr lang="en-US" sz="2000" dirty="0"/>
              <a:t>BA Blend slight increase for most points</a:t>
            </a:r>
          </a:p>
          <a:p>
            <a:pPr marL="400050"/>
            <a:r>
              <a:rPr lang="en-US" sz="2000" dirty="0"/>
              <a:t>Most differences fall within the repeatability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Dwell Behavior</a:t>
            </a:r>
          </a:p>
          <a:p>
            <a:pPr marL="400050"/>
            <a:r>
              <a:rPr lang="en-US" sz="2000" dirty="0"/>
              <a:t>Virtually same</a:t>
            </a:r>
          </a:p>
          <a:p>
            <a:pPr marL="400050"/>
            <a:r>
              <a:rPr lang="en-US" sz="2000" dirty="0"/>
              <a:t>Differences are very minor as SOI, EOI and </a:t>
            </a:r>
            <a:r>
              <a:rPr lang="en-US" sz="2000" dirty="0" err="1"/>
              <a:t>aHRR</a:t>
            </a:r>
            <a:r>
              <a:rPr lang="en-US" sz="2000" dirty="0"/>
              <a:t> are very similar</a:t>
            </a:r>
          </a:p>
          <a:p>
            <a:pPr marL="400050"/>
            <a:endParaRPr lang="en-US" sz="2000" dirty="0"/>
          </a:p>
          <a:p>
            <a:pPr marL="57150" indent="0">
              <a:buNone/>
            </a:pPr>
            <a:r>
              <a:rPr lang="en-US" sz="2000" dirty="0"/>
              <a:t>Summary:</a:t>
            </a:r>
          </a:p>
          <a:p>
            <a:pPr marL="57150" indent="0">
              <a:buNone/>
            </a:pPr>
            <a:r>
              <a:rPr lang="en-US" sz="2000" dirty="0"/>
              <a:t>If differences observed it could impact soot, but no clear trends</a:t>
            </a:r>
          </a:p>
          <a:p>
            <a:pPr marL="914400" lvl="2" indent="0">
              <a:buNone/>
            </a:pPr>
            <a:r>
              <a:rPr lang="en-US" sz="1200" dirty="0"/>
              <a:t> </a:t>
            </a:r>
          </a:p>
          <a:p>
            <a:pPr marL="914400" lvl="2" indent="0">
              <a:buNone/>
            </a:pPr>
            <a:endParaRPr lang="en-US" sz="1200" dirty="0"/>
          </a:p>
          <a:p>
            <a:pPr marL="914400" lvl="2" indent="0">
              <a:buNone/>
            </a:pPr>
            <a:endParaRPr lang="en-US" sz="1200" dirty="0"/>
          </a:p>
          <a:p>
            <a:pPr lvl="2">
              <a:buFont typeface="Arial" panose="020B0604020202020204" pitchFamily="34" charset="0"/>
              <a:buChar char="•"/>
            </a:pPr>
            <a:endParaRPr lang="en-US" sz="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9582" y="294761"/>
            <a:ext cx="6217474" cy="620867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Results - Ignition Characteristics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19</a:t>
            </a:fld>
            <a:r>
              <a:rPr lang="en-US" dirty="0"/>
              <a:t>/#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9450C13-8E72-5F2A-BD74-FEE0E52100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935853"/>
              </p:ext>
            </p:extLst>
          </p:nvPr>
        </p:nvGraphicFramePr>
        <p:xfrm>
          <a:off x="3904090" y="1778988"/>
          <a:ext cx="5025224" cy="3484496"/>
        </p:xfrm>
        <a:graphic>
          <a:graphicData uri="http://schemas.openxmlformats.org/drawingml/2006/table">
            <a:tbl>
              <a:tblPr/>
              <a:tblGrid>
                <a:gridCol w="540689">
                  <a:extLst>
                    <a:ext uri="{9D8B030D-6E8A-4147-A177-3AD203B41FA5}">
                      <a16:colId xmlns:a16="http://schemas.microsoft.com/office/drawing/2014/main" val="3148667548"/>
                    </a:ext>
                  </a:extLst>
                </a:gridCol>
                <a:gridCol w="305578">
                  <a:extLst>
                    <a:ext uri="{9D8B030D-6E8A-4147-A177-3AD203B41FA5}">
                      <a16:colId xmlns:a16="http://schemas.microsoft.com/office/drawing/2014/main" val="3041336077"/>
                    </a:ext>
                  </a:extLst>
                </a:gridCol>
                <a:gridCol w="564248">
                  <a:extLst>
                    <a:ext uri="{9D8B030D-6E8A-4147-A177-3AD203B41FA5}">
                      <a16:colId xmlns:a16="http://schemas.microsoft.com/office/drawing/2014/main" val="2640434557"/>
                    </a:ext>
                  </a:extLst>
                </a:gridCol>
                <a:gridCol w="564248">
                  <a:extLst>
                    <a:ext uri="{9D8B030D-6E8A-4147-A177-3AD203B41FA5}">
                      <a16:colId xmlns:a16="http://schemas.microsoft.com/office/drawing/2014/main" val="1250313644"/>
                    </a:ext>
                  </a:extLst>
                </a:gridCol>
                <a:gridCol w="564248">
                  <a:extLst>
                    <a:ext uri="{9D8B030D-6E8A-4147-A177-3AD203B41FA5}">
                      <a16:colId xmlns:a16="http://schemas.microsoft.com/office/drawing/2014/main" val="1254825988"/>
                    </a:ext>
                  </a:extLst>
                </a:gridCol>
                <a:gridCol w="343838">
                  <a:extLst>
                    <a:ext uri="{9D8B030D-6E8A-4147-A177-3AD203B41FA5}">
                      <a16:colId xmlns:a16="http://schemas.microsoft.com/office/drawing/2014/main" val="3069594322"/>
                    </a:ext>
                  </a:extLst>
                </a:gridCol>
                <a:gridCol w="449634">
                  <a:extLst>
                    <a:ext uri="{9D8B030D-6E8A-4147-A177-3AD203B41FA5}">
                      <a16:colId xmlns:a16="http://schemas.microsoft.com/office/drawing/2014/main" val="1763731239"/>
                    </a:ext>
                  </a:extLst>
                </a:gridCol>
                <a:gridCol w="564247">
                  <a:extLst>
                    <a:ext uri="{9D8B030D-6E8A-4147-A177-3AD203B41FA5}">
                      <a16:colId xmlns:a16="http://schemas.microsoft.com/office/drawing/2014/main" val="389322173"/>
                    </a:ext>
                  </a:extLst>
                </a:gridCol>
                <a:gridCol w="564247">
                  <a:extLst>
                    <a:ext uri="{9D8B030D-6E8A-4147-A177-3AD203B41FA5}">
                      <a16:colId xmlns:a16="http://schemas.microsoft.com/office/drawing/2014/main" val="40890598"/>
                    </a:ext>
                  </a:extLst>
                </a:gridCol>
                <a:gridCol w="564247">
                  <a:extLst>
                    <a:ext uri="{9D8B030D-6E8A-4147-A177-3AD203B41FA5}">
                      <a16:colId xmlns:a16="http://schemas.microsoft.com/office/drawing/2014/main" val="3671516278"/>
                    </a:ext>
                  </a:extLst>
                </a:gridCol>
              </a:tblGrid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BA Dwell Time [msec]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 Ignition Delay [msec]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025956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E9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E2C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E6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F0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120381"/>
                  </a:ext>
                </a:extLst>
              </a:tr>
              <a:tr h="224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EAD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0.47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F6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523598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5F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0.56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031684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0.96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1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9E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1E4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0.36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380792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4798062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262533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D8B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E8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0.58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510913"/>
                  </a:ext>
                </a:extLst>
              </a:tr>
              <a:tr h="224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E1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0.65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4EC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5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425979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1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C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AF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0.55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F2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8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0.48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5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898342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0.80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0.87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878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0.99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EC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0.40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46179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7807943"/>
                  </a:ext>
                </a:extLst>
              </a:tr>
              <a:tr h="179613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153203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A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EF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-0.13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B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229589"/>
                  </a:ext>
                </a:extLst>
              </a:tr>
              <a:tr h="2245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Torque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-0.05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E5C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9B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4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F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-0.02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A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A9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118322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[LB-FT]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9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6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2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B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B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870163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518" marR="7518" marT="7518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-0.07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CDBB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FE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518" marR="7518" marT="7518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-0.67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-0.03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F8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-0.01</a:t>
                      </a:r>
                    </a:p>
                  </a:txBody>
                  <a:tcPr marL="7518" marR="7518" marT="75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920099"/>
                  </a:ext>
                </a:extLst>
              </a:tr>
              <a:tr h="188594"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518" marR="7518" marT="7518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7518" marR="7518" marT="75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8786967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4404431-7110-495B-B57B-4977E7B4C61C}"/>
              </a:ext>
            </a:extLst>
          </p:cNvPr>
          <p:cNvSpPr txBox="1"/>
          <p:nvPr/>
        </p:nvSpPr>
        <p:spPr>
          <a:xfrm>
            <a:off x="4702257" y="1160022"/>
            <a:ext cx="1733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Injection Dwell Time [ms]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D599AC-D9E9-4A97-A4BA-5BE749F30C2E}"/>
              </a:ext>
            </a:extLst>
          </p:cNvPr>
          <p:cNvSpPr txBox="1"/>
          <p:nvPr/>
        </p:nvSpPr>
        <p:spPr>
          <a:xfrm>
            <a:off x="7107578" y="1142576"/>
            <a:ext cx="1844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Ignition Delay [ms]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CA8CBE6-A889-4505-A4C1-9DD2A9B55FB9}"/>
              </a:ext>
            </a:extLst>
          </p:cNvPr>
          <p:cNvSpPr txBox="1"/>
          <p:nvPr/>
        </p:nvSpPr>
        <p:spPr>
          <a:xfrm rot="16200000">
            <a:off x="1937865" y="3679538"/>
            <a:ext cx="3580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Relative Diff. [%]  	 DF2		       BA</a:t>
            </a:r>
          </a:p>
        </p:txBody>
      </p:sp>
    </p:spTree>
    <p:extLst>
      <p:ext uri="{BB962C8B-B14F-4D97-AF65-F5344CB8AC3E}">
        <p14:creationId xmlns:p14="http://schemas.microsoft.com/office/powerpoint/2010/main" val="367464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0576" y="41565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Outline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32" y="1306380"/>
            <a:ext cx="8229600" cy="410495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Background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Objectives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Experimental setup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Data Processing Methods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Test conditions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134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2456" y="141031"/>
            <a:ext cx="7113016" cy="827849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Results - High-Speed Comparison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20</a:t>
            </a:fld>
            <a:r>
              <a:rPr lang="en-US" dirty="0"/>
              <a:t>/#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D611E-B523-713D-2E28-867D963EB29A}"/>
              </a:ext>
            </a:extLst>
          </p:cNvPr>
          <p:cNvSpPr txBox="1"/>
          <p:nvPr/>
        </p:nvSpPr>
        <p:spPr>
          <a:xfrm>
            <a:off x="75970" y="959417"/>
            <a:ext cx="306813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/>
          </a:p>
          <a:p>
            <a:r>
              <a:rPr lang="en-US" sz="1600" dirty="0"/>
              <a:t>All cases have nearly identical combustion phasing, injection pressure, injector current timing</a:t>
            </a:r>
          </a:p>
          <a:p>
            <a:endParaRPr lang="en-US" sz="1600" dirty="0"/>
          </a:p>
          <a:p>
            <a:r>
              <a:rPr lang="en-US" sz="1600" u="sng" dirty="0"/>
              <a:t>Selected points for comparison</a:t>
            </a:r>
          </a:p>
          <a:p>
            <a:r>
              <a:rPr lang="en-US" sz="1600" b="1" dirty="0"/>
              <a:t>1000 rpm, 800 </a:t>
            </a:r>
            <a:r>
              <a:rPr lang="en-US" sz="1600" b="1" dirty="0" err="1"/>
              <a:t>lb</a:t>
            </a:r>
            <a:r>
              <a:rPr lang="en-US" sz="1600" b="1" dirty="0"/>
              <a:t>-ft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Large soot difference – 25.6%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 slightly earlier SOI command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 slightly higher injector line pressure (20 bar)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Could this cause soot difference?</a:t>
            </a:r>
            <a:endParaRPr lang="en-US" sz="1600" b="1" dirty="0"/>
          </a:p>
          <a:p>
            <a:r>
              <a:rPr lang="en-US" sz="1600" b="1" dirty="0"/>
              <a:t>1800 rpm, 50 </a:t>
            </a:r>
            <a:r>
              <a:rPr lang="en-US" sz="1600" b="1" dirty="0" err="1"/>
              <a:t>lb</a:t>
            </a:r>
            <a:r>
              <a:rPr lang="en-US" sz="1600" b="1" dirty="0"/>
              <a:t>-ft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 Smoke only reduced 20.7%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BA </a:t>
            </a:r>
            <a:r>
              <a:rPr lang="en-US" sz="1600" dirty="0" err="1"/>
              <a:t>BSNOx</a:t>
            </a:r>
            <a:r>
              <a:rPr lang="en-US" sz="1600" dirty="0"/>
              <a:t> reduced by 10.5%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Identical injection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Minor rail pressure changes aren’t causing soot differences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24" name="Picture 23" descr="Chart, histogram&#10;&#10;Description automatically generated">
            <a:extLst>
              <a:ext uri="{FF2B5EF4-FFF2-40B4-BE49-F238E27FC236}">
                <a16:creationId xmlns:a16="http://schemas.microsoft.com/office/drawing/2014/main" id="{6BF50593-3415-C7F5-4C40-A5A01A78ED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1038" y="2593195"/>
            <a:ext cx="2763446" cy="34084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1B843F8-43D1-4749-B1E6-14BF981C02E9}"/>
              </a:ext>
            </a:extLst>
          </p:cNvPr>
          <p:cNvSpPr txBox="1"/>
          <p:nvPr/>
        </p:nvSpPr>
        <p:spPr>
          <a:xfrm>
            <a:off x="3324611" y="2223863"/>
            <a:ext cx="2611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1000 RPM, 800 </a:t>
            </a:r>
            <a:r>
              <a:rPr lang="en-US" dirty="0" err="1"/>
              <a:t>lb</a:t>
            </a:r>
            <a:r>
              <a:rPr lang="en-US" dirty="0"/>
              <a:t>-ft</a:t>
            </a:r>
          </a:p>
        </p:txBody>
      </p:sp>
      <p:pic>
        <p:nvPicPr>
          <p:cNvPr id="12" name="Picture 11" descr="Chart, line chart&#10;&#10;Description automatically generated">
            <a:extLst>
              <a:ext uri="{FF2B5EF4-FFF2-40B4-BE49-F238E27FC236}">
                <a16:creationId xmlns:a16="http://schemas.microsoft.com/office/drawing/2014/main" id="{2643ACEB-0F65-46DA-8B67-2F0FC903C2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1274" y="1567881"/>
            <a:ext cx="2777985" cy="3426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D995F9E-F0EE-4B9D-9D55-1C08CACEE679}"/>
              </a:ext>
            </a:extLst>
          </p:cNvPr>
          <p:cNvSpPr txBox="1"/>
          <p:nvPr/>
        </p:nvSpPr>
        <p:spPr>
          <a:xfrm>
            <a:off x="6274526" y="1074525"/>
            <a:ext cx="2236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1800 RPM, 50 </a:t>
            </a:r>
            <a:r>
              <a:rPr lang="en-US" dirty="0" err="1"/>
              <a:t>lb</a:t>
            </a:r>
            <a:r>
              <a:rPr lang="en-US" dirty="0"/>
              <a:t>-ft</a:t>
            </a:r>
          </a:p>
        </p:txBody>
      </p:sp>
    </p:spTree>
    <p:extLst>
      <p:ext uri="{BB962C8B-B14F-4D97-AF65-F5344CB8AC3E}">
        <p14:creationId xmlns:p14="http://schemas.microsoft.com/office/powerpoint/2010/main" val="297784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2456" y="141031"/>
            <a:ext cx="5483352" cy="7246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Results – Combustion Phasing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21</a:t>
            </a:fld>
            <a:r>
              <a:rPr lang="en-US" dirty="0"/>
              <a:t>/#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D611E-B523-713D-2E28-867D963EB29A}"/>
              </a:ext>
            </a:extLst>
          </p:cNvPr>
          <p:cNvSpPr txBox="1"/>
          <p:nvPr/>
        </p:nvSpPr>
        <p:spPr>
          <a:xfrm>
            <a:off x="106515" y="1720840"/>
            <a:ext cx="32966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Combustion phasing in a cycle can have a large impact on soot production (premixed/diffusion reactions)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Release Rates between the fuels are all very similar for each test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Combustion phasing differences do not seem to be dominate in soot reduction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99248A-6672-8360-BA81-072D164D8C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95045" y="1331135"/>
            <a:ext cx="2614376" cy="26700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03FCDFA-B7AF-98EB-A43B-3EC7F1A6A3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2712" y="3451606"/>
            <a:ext cx="2586588" cy="2635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232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2029" y="85220"/>
            <a:ext cx="5706659" cy="1231516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Summary – Soot Reduction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22</a:t>
            </a:fld>
            <a:r>
              <a:rPr lang="en-US" dirty="0"/>
              <a:t>/#</a:t>
            </a:r>
          </a:p>
        </p:txBody>
      </p:sp>
      <p:sp>
        <p:nvSpPr>
          <p:cNvPr id="17" name="Content Placeholder 8">
            <a:extLst>
              <a:ext uri="{FF2B5EF4-FFF2-40B4-BE49-F238E27FC236}">
                <a16:creationId xmlns:a16="http://schemas.microsoft.com/office/drawing/2014/main" id="{5617E93D-368C-DA2F-4E18-10A72356C31C}"/>
              </a:ext>
            </a:extLst>
          </p:cNvPr>
          <p:cNvSpPr txBox="1">
            <a:spLocks/>
          </p:cNvSpPr>
          <p:nvPr/>
        </p:nvSpPr>
        <p:spPr>
          <a:xfrm>
            <a:off x="91496" y="1427167"/>
            <a:ext cx="3889414" cy="46505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O2/F ratio was determined for all points with higher ratios favoring lower soot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DF2 has similar or higher 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/F ratio but higher soot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Oxygen in BA blend is less than 0.2% mass of total oxygen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Unlikely that such a small amount of fuel bound O</a:t>
            </a:r>
            <a:r>
              <a:rPr lang="en-US" sz="1600" baseline="-25000" dirty="0">
                <a:solidFill>
                  <a:schemeClr val="tx1"/>
                </a:solidFill>
              </a:rPr>
              <a:t>2</a:t>
            </a:r>
            <a:r>
              <a:rPr lang="en-US" sz="1600" dirty="0">
                <a:solidFill>
                  <a:schemeClr val="tx1"/>
                </a:solidFill>
              </a:rPr>
              <a:t> can cause such a reduction in soot</a:t>
            </a:r>
          </a:p>
          <a:p>
            <a:pPr algn="l"/>
            <a:endParaRPr lang="en-US" sz="16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Differences in spray mixing behavior could be driving the reduction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D32DAB-366C-C4B7-D599-2234963449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294718"/>
            <a:ext cx="4638717" cy="3986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8673B25-CF7D-9388-4D18-1AE37078503F}"/>
              </a:ext>
            </a:extLst>
          </p:cNvPr>
          <p:cNvSpPr txBox="1"/>
          <p:nvPr/>
        </p:nvSpPr>
        <p:spPr>
          <a:xfrm>
            <a:off x="4181888" y="5369482"/>
            <a:ext cx="4660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Idle points not shown (much higher O</a:t>
            </a:r>
            <a:r>
              <a:rPr lang="en-US" sz="1400" baseline="-25000" dirty="0">
                <a:solidFill>
                  <a:schemeClr val="tx1"/>
                </a:solidFill>
              </a:rPr>
              <a:t>2</a:t>
            </a:r>
            <a:r>
              <a:rPr lang="en-US" sz="1400" dirty="0">
                <a:solidFill>
                  <a:schemeClr val="tx1"/>
                </a:solidFill>
              </a:rPr>
              <a:t>/F &amp; lower soot) but similar trends</a:t>
            </a:r>
          </a:p>
        </p:txBody>
      </p:sp>
    </p:spTree>
    <p:extLst>
      <p:ext uri="{BB962C8B-B14F-4D97-AF65-F5344CB8AC3E}">
        <p14:creationId xmlns:p14="http://schemas.microsoft.com/office/powerpoint/2010/main" val="1986371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90114" y="343786"/>
            <a:ext cx="4316984" cy="7246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Conclusion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23</a:t>
            </a:fld>
            <a:r>
              <a:rPr lang="en-US" dirty="0"/>
              <a:t>/#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CD611E-B523-713D-2E28-867D963EB29A}"/>
              </a:ext>
            </a:extLst>
          </p:cNvPr>
          <p:cNvSpPr txBox="1"/>
          <p:nvPr/>
        </p:nvSpPr>
        <p:spPr>
          <a:xfrm>
            <a:off x="696468" y="1268322"/>
            <a:ext cx="74259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5% by volume blend of Butyl-Acetate in DF2 was tested across the engine operating range using a stock ECU with negligible differences.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Minimal changes to performance (efficiency, combustion phasing, etc.)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Soot reduced by roughly 30% while </a:t>
            </a:r>
            <a:r>
              <a:rPr lang="en-US" dirty="0" err="1"/>
              <a:t>BSNOx</a:t>
            </a:r>
            <a:r>
              <a:rPr lang="en-US" dirty="0"/>
              <a:t> increased by only 3.5%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Global O</a:t>
            </a:r>
            <a:r>
              <a:rPr lang="en-US" baseline="-25000" dirty="0"/>
              <a:t>2</a:t>
            </a:r>
            <a:r>
              <a:rPr lang="en-US" dirty="0"/>
              <a:t>/F ratio trend doesn’t match soot behavior, and with matched combustion phasing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Improved mixing, further aided by local oxygenation likely driving soot reduction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Butyl Acetate reduces soot without significant negative impacts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09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24</a:t>
            </a:fld>
            <a:r>
              <a:rPr lang="en-US" dirty="0"/>
              <a:t>/#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</a:t>
            </a:r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57200" y="4092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Acknowledgements</a:t>
            </a:r>
          </a:p>
        </p:txBody>
      </p:sp>
      <p:sp>
        <p:nvSpPr>
          <p:cNvPr id="11" name="Title 7">
            <a:extLst>
              <a:ext uri="{FF2B5EF4-FFF2-40B4-BE49-F238E27FC236}">
                <a16:creationId xmlns:a16="http://schemas.microsoft.com/office/drawing/2014/main" id="{8A216FD8-7A9D-4C83-B42E-317CB15778E4}"/>
              </a:ext>
            </a:extLst>
          </p:cNvPr>
          <p:cNvSpPr txBox="1">
            <a:spLocks/>
          </p:cNvSpPr>
          <p:nvPr/>
        </p:nvSpPr>
        <p:spPr>
          <a:xfrm>
            <a:off x="457199" y="4267635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/>
              <a:t>Thank you for your attention.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Questions?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3858B87-64BB-46BA-25AC-A9AE7B650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9543"/>
            <a:ext cx="6840245" cy="195086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100" dirty="0"/>
              <a:t>	</a:t>
            </a:r>
            <a:r>
              <a:rPr lang="en-US" sz="1800" dirty="0"/>
              <a:t>This material is based upon work supported by the U.S. Department</a:t>
            </a:r>
          </a:p>
          <a:p>
            <a:pPr marL="0" indent="0">
              <a:buNone/>
            </a:pPr>
            <a:r>
              <a:rPr lang="en-US" sz="1800" dirty="0"/>
              <a:t>of Energy’s Office of Energy Efficiency and Renewable Energy</a:t>
            </a:r>
          </a:p>
          <a:p>
            <a:pPr marL="0" indent="0">
              <a:buNone/>
            </a:pPr>
            <a:r>
              <a:rPr lang="en-US" sz="1800" dirty="0"/>
              <a:t>(EERE) under the Vehicle Technologies Office (VTO) and Bioenergy</a:t>
            </a:r>
          </a:p>
          <a:p>
            <a:pPr marL="0" indent="0">
              <a:buNone/>
            </a:pPr>
            <a:r>
              <a:rPr lang="en-US" sz="1800" dirty="0"/>
              <a:t>Technologies Office (BETO) as part of the Co-Optimization of Fuels</a:t>
            </a:r>
          </a:p>
          <a:p>
            <a:pPr marL="0" indent="0">
              <a:buNone/>
            </a:pPr>
            <a:r>
              <a:rPr lang="en-US" sz="1800" dirty="0"/>
              <a:t>&amp; Engines program and award number DE-EE0008483. The views</a:t>
            </a:r>
          </a:p>
          <a:p>
            <a:pPr marL="0" indent="0">
              <a:buNone/>
            </a:pPr>
            <a:r>
              <a:rPr lang="en-US" sz="1800" dirty="0"/>
              <a:t>expressed herein do not necessarily represent the views of the U.S.</a:t>
            </a:r>
          </a:p>
          <a:p>
            <a:pPr marL="0" indent="0">
              <a:buNone/>
            </a:pPr>
            <a:r>
              <a:rPr lang="en-US" sz="1800" dirty="0"/>
              <a:t>Department of Energy or the United States Government.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604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Figure 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9F88B-EDCF-4655-8E51-55169C762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000" dirty="0"/>
              <a:t>[1]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Rakopoulos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D., et al. "Comparative performance and emissions study of a direct injection diesel engine using blends of diesel fuel with vegetable oils or bio-diesels of various origins."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Energy conversion and management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47.18-19 (2006): 3272-3287.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sz="1000" dirty="0"/>
              <a:t>[2] 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McCormick, Robert L., Jeffrey D. Ross, and Michael S. Graboski. "Effect of several oxygenates on regulated emissions from heavy-duty diesel engines."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Environmental Science &amp; Technology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31.4 (1997): 1144-1150.</a:t>
            </a:r>
          </a:p>
          <a:p>
            <a:pPr marL="0" indent="0">
              <a:buNone/>
            </a:pP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[3] 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Co-Optimization of Fuels &amp; Engines Year in Review (FY20)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United States: N. p., 2021. Web. doi:10.2172/1782424.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[4] 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Wang, </a:t>
            </a:r>
            <a:r>
              <a:rPr lang="en-US" sz="10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Yujie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"Combustion of n-butyl acetate synthesized by a new and sustainable biological process and comparisons with an ultrapure commercial n-butyl acetate produced by conventional Fischer esterification."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Fuel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304 (2021): 121324.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u="none" strike="noStrike" cap="none" normalizeH="0" baseline="0" dirty="0">
              <a:ln>
                <a:noFill/>
              </a:ln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[5] U.S. Department of Energy. “Fuel Properties Database.” Available at </a:t>
            </a:r>
            <a:r>
              <a:rPr lang="en-US" sz="1000" dirty="0" err="1"/>
              <a:t>at</a:t>
            </a:r>
            <a:r>
              <a:rPr lang="en-US" sz="1000" dirty="0"/>
              <a:t> https://www.nrel.gov/transportation/ fuels-properties-database/ (Accessed 10/10/2022).</a:t>
            </a:r>
            <a:endParaRPr kumimoji="0" lang="en-US" altLang="en-US" sz="1000" u="none" strike="noStrike" cap="none" normalizeH="0" baseline="0" dirty="0">
              <a:ln>
                <a:noFill/>
              </a:ln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u="none" strike="noStrike" cap="none" normalizeH="0" baseline="0" dirty="0">
              <a:ln>
                <a:noFill/>
              </a:ln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[6] 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McCormick, Robert L., and Richard Parish. "Advanced petroleum based fuels program and renewable diesel program."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NREL/MP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(2001): 540-32674.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/>
              <a:t>[7] 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Kumar, B. Rajesh, and S. Saravanan. "Use of higher alcohol biofuels in diesel engines: A review." </a:t>
            </a:r>
            <a:r>
              <a:rPr lang="en-US" sz="10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Renewable and Sustainable Energy Reviews</a:t>
            </a:r>
            <a:r>
              <a:rPr lang="en-US" sz="1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60 (2016): 84-115.</a:t>
            </a:r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25</a:t>
            </a:fld>
            <a:r>
              <a:rPr lang="en-US" dirty="0"/>
              <a:t>/#</a:t>
            </a:r>
          </a:p>
        </p:txBody>
      </p:sp>
    </p:spTree>
    <p:extLst>
      <p:ext uri="{BB962C8B-B14F-4D97-AF65-F5344CB8AC3E}">
        <p14:creationId xmlns:p14="http://schemas.microsoft.com/office/powerpoint/2010/main" val="39703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2456" y="141031"/>
            <a:ext cx="4316984" cy="7246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Injector Current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26</a:t>
            </a:fld>
            <a:r>
              <a:rPr lang="en-US" dirty="0"/>
              <a:t>/#</a:t>
            </a:r>
          </a:p>
        </p:txBody>
      </p:sp>
      <p:pic>
        <p:nvPicPr>
          <p:cNvPr id="11" name="Picture 10" descr="Chart, line chart&#10;&#10;Description automatically generated">
            <a:extLst>
              <a:ext uri="{FF2B5EF4-FFF2-40B4-BE49-F238E27FC236}">
                <a16:creationId xmlns:a16="http://schemas.microsoft.com/office/drawing/2014/main" id="{6DD3B30C-2100-9468-A5C7-D4BA944A5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4390" y="1289071"/>
            <a:ext cx="2799997" cy="2239451"/>
          </a:xfrm>
          <a:prstGeom prst="rect">
            <a:avLst/>
          </a:prstGeom>
        </p:spPr>
      </p:pic>
      <p:pic>
        <p:nvPicPr>
          <p:cNvPr id="14" name="Picture 13" descr="Chart&#10;&#10;Description automatically generated">
            <a:extLst>
              <a:ext uri="{FF2B5EF4-FFF2-40B4-BE49-F238E27FC236}">
                <a16:creationId xmlns:a16="http://schemas.microsoft.com/office/drawing/2014/main" id="{C601AA4D-B080-92DA-C663-D69CF15540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14648" y="3682266"/>
            <a:ext cx="2799997" cy="2239451"/>
          </a:xfrm>
          <a:prstGeom prst="rect">
            <a:avLst/>
          </a:prstGeom>
        </p:spPr>
      </p:pic>
      <p:pic>
        <p:nvPicPr>
          <p:cNvPr id="16" name="Picture 15" descr="Graphical user interface&#10;&#10;Description automatically generated">
            <a:extLst>
              <a:ext uri="{FF2B5EF4-FFF2-40B4-BE49-F238E27FC236}">
                <a16:creationId xmlns:a16="http://schemas.microsoft.com/office/drawing/2014/main" id="{4A396A90-0EDD-978E-5D70-51D5D4099B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8080" y="1261637"/>
            <a:ext cx="2792193" cy="22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3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2456" y="141031"/>
            <a:ext cx="4316984" cy="7246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Rail Pressure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27</a:t>
            </a:fld>
            <a:r>
              <a:rPr lang="en-US" dirty="0"/>
              <a:t>/#</a:t>
            </a:r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3F705AD7-3140-7763-C3FB-B4EB0CA4CA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7480" y="1099866"/>
            <a:ext cx="3052827" cy="2441665"/>
          </a:xfrm>
          <a:prstGeom prst="rect">
            <a:avLst/>
          </a:prstGeom>
        </p:spPr>
      </p:pic>
      <p:pic>
        <p:nvPicPr>
          <p:cNvPr id="12" name="Picture 11" descr="Chart, histogram&#10;&#10;Description automatically generated">
            <a:extLst>
              <a:ext uri="{FF2B5EF4-FFF2-40B4-BE49-F238E27FC236}">
                <a16:creationId xmlns:a16="http://schemas.microsoft.com/office/drawing/2014/main" id="{C25BC14B-C619-B032-70C1-75E3352088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618" y="3749681"/>
            <a:ext cx="3052827" cy="2441665"/>
          </a:xfrm>
          <a:prstGeom prst="rect">
            <a:avLst/>
          </a:prstGeom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050604FB-5136-6C56-5F75-1B7BDC56F9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6433" y="1099866"/>
            <a:ext cx="3052827" cy="244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9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2456" y="141031"/>
            <a:ext cx="4316984" cy="724601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Cylinder Pressure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28</a:t>
            </a:fld>
            <a:r>
              <a:rPr lang="en-US" dirty="0"/>
              <a:t>/#</a:t>
            </a:r>
          </a:p>
        </p:txBody>
      </p:sp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4BCD2463-46B4-5CAB-34D4-3C4D7B2CB9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9835" y="3555371"/>
            <a:ext cx="3099472" cy="2478972"/>
          </a:xfrm>
          <a:prstGeom prst="rect">
            <a:avLst/>
          </a:prstGeom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E1FB66B2-D791-10B7-A248-00C24B669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365" y="1042037"/>
            <a:ext cx="3011652" cy="2408733"/>
          </a:xfrm>
          <a:prstGeom prst="rect">
            <a:avLst/>
          </a:prstGeom>
        </p:spPr>
      </p:pic>
      <p:pic>
        <p:nvPicPr>
          <p:cNvPr id="16" name="Picture 15" descr="Chart, line chart&#10;&#10;Description automatically generated">
            <a:extLst>
              <a:ext uri="{FF2B5EF4-FFF2-40B4-BE49-F238E27FC236}">
                <a16:creationId xmlns:a16="http://schemas.microsoft.com/office/drawing/2014/main" id="{051E6158-06A9-AFB9-4757-5B54913A7A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64643" y="1042038"/>
            <a:ext cx="3011650" cy="240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2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2456" y="141031"/>
            <a:ext cx="5483352" cy="724601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/>
              <a:t>Results – Combustion Phasing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29</a:t>
            </a:fld>
            <a:r>
              <a:rPr lang="en-US" dirty="0"/>
              <a:t>/#</a:t>
            </a:r>
          </a:p>
        </p:txBody>
      </p:sp>
      <p:pic>
        <p:nvPicPr>
          <p:cNvPr id="10" name="Picture 9" descr="Chart, histogram&#10;&#10;Description automatically generated">
            <a:extLst>
              <a:ext uri="{FF2B5EF4-FFF2-40B4-BE49-F238E27FC236}">
                <a16:creationId xmlns:a16="http://schemas.microsoft.com/office/drawing/2014/main" id="{8968AC26-13C8-83FC-E67D-F8C9A6CB9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4212" y="3809999"/>
            <a:ext cx="2940730" cy="2352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289F2386-8C00-70AA-985C-2373090A6B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6301" y="1272238"/>
            <a:ext cx="2940730" cy="23520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 descr="Chart&#10;&#10;Description automatically generated">
            <a:extLst>
              <a:ext uri="{FF2B5EF4-FFF2-40B4-BE49-F238E27FC236}">
                <a16:creationId xmlns:a16="http://schemas.microsoft.com/office/drawing/2014/main" id="{4B983EEB-169D-40D2-0503-3A08890F2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8262" y="1272239"/>
            <a:ext cx="2940731" cy="23520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4784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24812"/>
            <a:ext cx="4712208" cy="81300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DOE Co-Optima Project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3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3E29DF-C7D5-4C9B-81BB-3FB8B0BBE85C}"/>
              </a:ext>
            </a:extLst>
          </p:cNvPr>
          <p:cNvSpPr txBox="1"/>
          <p:nvPr/>
        </p:nvSpPr>
        <p:spPr>
          <a:xfrm>
            <a:off x="8679654" y="4379612"/>
            <a:ext cx="501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[3]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AD429-0CEC-0BDD-18BD-A958AF47397E}"/>
              </a:ext>
            </a:extLst>
          </p:cNvPr>
          <p:cNvSpPr txBox="1"/>
          <p:nvPr/>
        </p:nvSpPr>
        <p:spPr>
          <a:xfrm>
            <a:off x="152400" y="1088523"/>
            <a:ext cx="39745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Improving MD and HD Diesel Engines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Engine efficiency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Maintain fuel density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Lower Emissions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Combustion Mode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MCCI – mixing-controlled compression ignition</a:t>
            </a:r>
          </a:p>
          <a:p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Goal</a:t>
            </a:r>
            <a:r>
              <a:rPr lang="en-US" sz="1600" dirty="0"/>
              <a:t> – identify new blendstocks &amp; engine technology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Improve economic and environmental impacts</a:t>
            </a:r>
          </a:p>
          <a:p>
            <a:pPr lvl="1"/>
            <a:endParaRPr lang="en-US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b="1" dirty="0"/>
              <a:t>Tier 1 screening [3]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8 possible biofuels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Blended at 30% by vol.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600" dirty="0"/>
              <a:t>Reduced NOx and Soot Emissions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489EFF-5352-4B83-8A05-81528E6B54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5157" y="1279399"/>
            <a:ext cx="4866814" cy="31002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2F5D253-A989-4D41-A0C9-34C489E6681B}"/>
              </a:ext>
            </a:extLst>
          </p:cNvPr>
          <p:cNvSpPr txBox="1"/>
          <p:nvPr/>
        </p:nvSpPr>
        <p:spPr>
          <a:xfrm>
            <a:off x="6115724" y="5934340"/>
            <a:ext cx="306583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8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[3] Co-Optimization of Fuels &amp; Engines Year in Review (FY20)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United States: N. p., 2021. Web. doi:10.2172/1782424.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1202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29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2029" y="85220"/>
            <a:ext cx="7310879" cy="1055304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Results - Influence on Soot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30</a:t>
            </a:fld>
            <a:r>
              <a:rPr lang="en-US" dirty="0"/>
              <a:t>/#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A90450B-F286-454A-B397-E898E8588E38}"/>
              </a:ext>
            </a:extLst>
          </p:cNvPr>
          <p:cNvGrpSpPr/>
          <p:nvPr/>
        </p:nvGrpSpPr>
        <p:grpSpPr>
          <a:xfrm>
            <a:off x="1708344" y="1586096"/>
            <a:ext cx="5131937" cy="4138082"/>
            <a:chOff x="4049888" y="1470530"/>
            <a:chExt cx="4636912" cy="3738924"/>
          </a:xfrm>
        </p:grpSpPr>
        <p:pic>
          <p:nvPicPr>
            <p:cNvPr id="5" name="Picture 4" descr="Chart, line chart&#10;&#10;Description automatically generated">
              <a:extLst>
                <a:ext uri="{FF2B5EF4-FFF2-40B4-BE49-F238E27FC236}">
                  <a16:creationId xmlns:a16="http://schemas.microsoft.com/office/drawing/2014/main" id="{4D262B75-44EA-35CD-1695-0AAB8BABC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31504" y="3405658"/>
              <a:ext cx="2255296" cy="18037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1" name="Picture 10" descr="Chart, line chart&#10;&#10;Description automatically generated">
              <a:extLst>
                <a:ext uri="{FF2B5EF4-FFF2-40B4-BE49-F238E27FC236}">
                  <a16:creationId xmlns:a16="http://schemas.microsoft.com/office/drawing/2014/main" id="{6CF9611A-0958-C39B-EDE5-F71B61F9DF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431504" y="1470530"/>
              <a:ext cx="2255296" cy="18037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583CBF-687F-AD4A-89B3-E3BC76C462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049888" y="3405658"/>
              <a:ext cx="2255296" cy="1803796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15" name="Picture 14" descr="Chart, diagram&#10;&#10;Description automatically generated">
              <a:extLst>
                <a:ext uri="{FF2B5EF4-FFF2-40B4-BE49-F238E27FC236}">
                  <a16:creationId xmlns:a16="http://schemas.microsoft.com/office/drawing/2014/main" id="{9E559E82-F61C-CEB1-27D4-3B67DC2EB8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049890" y="1470533"/>
              <a:ext cx="2255296" cy="180379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57548CA0-A510-6606-3AD8-6D621C2AA63D}"/>
                </a:ext>
              </a:extLst>
            </p:cNvPr>
            <p:cNvCxnSpPr/>
            <p:nvPr/>
          </p:nvCxnSpPr>
          <p:spPr>
            <a:xfrm flipH="1">
              <a:off x="4397248" y="2609088"/>
              <a:ext cx="2560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58A2887-D53D-2D6C-AF68-3538082B2C41}"/>
                </a:ext>
              </a:extLst>
            </p:cNvPr>
            <p:cNvCxnSpPr>
              <a:cxnSpLocks/>
            </p:cNvCxnSpPr>
            <p:nvPr/>
          </p:nvCxnSpPr>
          <p:spPr>
            <a:xfrm>
              <a:off x="5177536" y="2909824"/>
              <a:ext cx="6624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074B9F-F845-E75D-4194-0823C54F6659}"/>
                </a:ext>
              </a:extLst>
            </p:cNvPr>
            <p:cNvCxnSpPr>
              <a:cxnSpLocks/>
            </p:cNvCxnSpPr>
            <p:nvPr/>
          </p:nvCxnSpPr>
          <p:spPr>
            <a:xfrm>
              <a:off x="5177536" y="1895856"/>
              <a:ext cx="869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400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2029" y="81683"/>
            <a:ext cx="4956048" cy="853787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Evolution of Biofuels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31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3E29DF-C7D5-4C9B-81BB-3FB8B0BBE85C}"/>
              </a:ext>
            </a:extLst>
          </p:cNvPr>
          <p:cNvSpPr txBox="1"/>
          <p:nvPr/>
        </p:nvSpPr>
        <p:spPr>
          <a:xfrm>
            <a:off x="3873180" y="5700357"/>
            <a:ext cx="522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800" dirty="0"/>
              <a:t>[1]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Rakopoulos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C. D., et al. "Comparative performance and emissions study of a direct injection diesel engine…."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Energy conversion and management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47.18-19 (2006): 3272-3287.</a:t>
            </a:r>
            <a:endParaRPr lang="en-US" sz="800" dirty="0"/>
          </a:p>
          <a:p>
            <a:pPr marL="0" indent="0">
              <a:buNone/>
            </a:pPr>
            <a:r>
              <a:rPr lang="en-US" sz="800" dirty="0"/>
              <a:t>[2] 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McCormick, Robert L., Jeffrey D. Ross, and Michael S. Graboski. "Effect of several oxygenates on regulated emissions from heavy-duty diesel engines."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Environmental Science &amp; Technology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31.4 (1997): 1144-1150.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A31EC6-56BA-4D67-804F-66A86E761714}"/>
              </a:ext>
            </a:extLst>
          </p:cNvPr>
          <p:cNvSpPr txBox="1"/>
          <p:nvPr/>
        </p:nvSpPr>
        <p:spPr>
          <a:xfrm>
            <a:off x="3873180" y="3934844"/>
            <a:ext cx="48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[2]</a:t>
            </a:r>
            <a:endParaRPr lang="en-US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2B0308-21E7-45A9-0CBB-FE7EDB06F4D9}"/>
              </a:ext>
            </a:extLst>
          </p:cNvPr>
          <p:cNvSpPr txBox="1"/>
          <p:nvPr/>
        </p:nvSpPr>
        <p:spPr>
          <a:xfrm>
            <a:off x="99786" y="935470"/>
            <a:ext cx="37733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G1 – </a:t>
            </a:r>
            <a:r>
              <a:rPr lang="en-US" dirty="0"/>
              <a:t>fuel produced from food-chain feedstock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G2 – </a:t>
            </a:r>
            <a:r>
              <a:rPr lang="en-US" dirty="0"/>
              <a:t>non-food biomass (leftovers)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G3 – </a:t>
            </a:r>
            <a:r>
              <a:rPr lang="en-US" dirty="0"/>
              <a:t>produced from or aided by bio-engineering – Butyl Acetate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dirty="0"/>
              <a:t>Biofuels in General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Increase BSFC due to lower heating value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Vegetable Oils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Lower NOx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Increase Soot, CO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Methyl Esters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Lower – Soot, NOx, CO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Single Component Oxygenates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Significantly reduce PM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dirty="0"/>
              <a:t>Either increase or decrease NOx</a:t>
            </a:r>
            <a:endParaRPr lang="en-US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D91D18F-36CF-25F1-3A46-0A3AEB4668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8899" y="797974"/>
            <a:ext cx="3467901" cy="32838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88BE7B2-9F8F-360B-0A39-096A3BB7B8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637" y="4220303"/>
            <a:ext cx="5116576" cy="14235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3FE571E-E59F-4CC4-8DF3-9EA43400149F}"/>
              </a:ext>
            </a:extLst>
          </p:cNvPr>
          <p:cNvSpPr txBox="1"/>
          <p:nvPr/>
        </p:nvSpPr>
        <p:spPr>
          <a:xfrm>
            <a:off x="4838345" y="2459008"/>
            <a:ext cx="4846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[1]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489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6144" y="101534"/>
            <a:ext cx="6966222" cy="962971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Butyl Acetate for MCCI Operation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4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4AD429-0CEC-0BDD-18BD-A958AF47397E}"/>
              </a:ext>
            </a:extLst>
          </p:cNvPr>
          <p:cNvSpPr txBox="1"/>
          <p:nvPr/>
        </p:nvSpPr>
        <p:spPr>
          <a:xfrm>
            <a:off x="136144" y="1064505"/>
            <a:ext cx="484414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Not obvious choice for drop in blending with due to low cetane (~20)</a:t>
            </a:r>
          </a:p>
          <a:p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Advantages of Butyl Acetate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Improved cold flow performance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High O to C ratio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Impact on ignition </a:t>
            </a:r>
            <a:r>
              <a:rPr lang="en-US" sz="1200" b="0" i="0" dirty="0">
                <a:solidFill>
                  <a:srgbClr val="2E2E2E"/>
                </a:solidFill>
                <a:effectLst/>
                <a:latin typeface="NexusSerif"/>
              </a:rPr>
              <a:t>characteristics</a:t>
            </a: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no reactivity between lubricants and oxygenates [3]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Conventionally produced by Fischer esterification process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Purity of 99.9%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Consumes relatively large amounts of energy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Produces toxic waste - sulfuric acid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New microbial fermentation process [4]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Systematic genome engineered - </a:t>
            </a:r>
            <a:r>
              <a:rPr lang="en-US" sz="1200" dirty="0" err="1"/>
              <a:t>C.saccharoperbutylacetonicum</a:t>
            </a:r>
            <a:r>
              <a:rPr lang="en-US" sz="1200" dirty="0"/>
              <a:t> FJ-1201 bacteria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Uses </a:t>
            </a:r>
            <a:r>
              <a:rPr lang="en-US" sz="1200" dirty="0" err="1"/>
              <a:t>monosugars</a:t>
            </a:r>
            <a:r>
              <a:rPr lang="en-US" sz="1200" dirty="0"/>
              <a:t> (glucose...</a:t>
            </a:r>
            <a:r>
              <a:rPr lang="en-US" sz="1200" dirty="0" err="1"/>
              <a:t>etc</a:t>
            </a:r>
            <a:r>
              <a:rPr lang="en-US" sz="1200" dirty="0"/>
              <a:t>) from biomass in batch fermentation – High Yield</a:t>
            </a:r>
          </a:p>
          <a:p>
            <a:endParaRPr lang="en-US" sz="12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dirty="0"/>
              <a:t>Synthesized by a new and sustainable biological process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Contain some miscible by-products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dirty="0"/>
              <a:t>Influence of those components investigated by </a:t>
            </a:r>
            <a:r>
              <a:rPr lang="en-US" sz="1200" b="1" dirty="0"/>
              <a:t>ICEF2022-90634 &amp; [4]</a:t>
            </a:r>
          </a:p>
          <a:p>
            <a:pPr lvl="1"/>
            <a:endParaRPr lang="en-US" sz="1200" dirty="0"/>
          </a:p>
          <a:p>
            <a:pPr lvl="1"/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C98C850-E3DD-4457-B7E4-BFC8C068B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035773"/>
                  </p:ext>
                </p:extLst>
              </p:nvPr>
            </p:nvGraphicFramePr>
            <p:xfrm>
              <a:off x="5001323" y="1988983"/>
              <a:ext cx="3886199" cy="2626068"/>
            </p:xfrm>
            <a:graphic>
              <a:graphicData uri="http://schemas.openxmlformats.org/drawingml/2006/table">
                <a:tbl>
                  <a:tblPr firstRow="1">
                    <a:tableStyleId>{85BE263C-DBD7-4A20-BB59-AAB30ACAA65A}</a:tableStyleId>
                  </a:tblPr>
                  <a:tblGrid>
                    <a:gridCol w="1844043">
                      <a:extLst>
                        <a:ext uri="{9D8B030D-6E8A-4147-A177-3AD203B41FA5}">
                          <a16:colId xmlns:a16="http://schemas.microsoft.com/office/drawing/2014/main" val="1285939771"/>
                        </a:ext>
                      </a:extLst>
                    </a:gridCol>
                    <a:gridCol w="654269">
                      <a:extLst>
                        <a:ext uri="{9D8B030D-6E8A-4147-A177-3AD203B41FA5}">
                          <a16:colId xmlns:a16="http://schemas.microsoft.com/office/drawing/2014/main" val="4050689869"/>
                        </a:ext>
                      </a:extLst>
                    </a:gridCol>
                    <a:gridCol w="728744">
                      <a:extLst>
                        <a:ext uri="{9D8B030D-6E8A-4147-A177-3AD203B41FA5}">
                          <a16:colId xmlns:a16="http://schemas.microsoft.com/office/drawing/2014/main" val="1694094719"/>
                        </a:ext>
                      </a:extLst>
                    </a:gridCol>
                    <a:gridCol w="659143">
                      <a:extLst>
                        <a:ext uri="{9D8B030D-6E8A-4147-A177-3AD203B41FA5}">
                          <a16:colId xmlns:a16="http://schemas.microsoft.com/office/drawing/2014/main" val="3590823604"/>
                        </a:ext>
                      </a:extLst>
                    </a:gridCol>
                  </a:tblGrid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1" u="none" strike="noStrike" dirty="0">
                              <a:effectLst/>
                            </a:rPr>
                            <a:t>Properties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1" u="none" strike="noStrike">
                              <a:effectLst/>
                            </a:rPr>
                            <a:t>Units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1" u="none" strike="noStrike">
                              <a:effectLst/>
                            </a:rPr>
                            <a:t>DF2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1" u="none" strike="noStrike">
                              <a:effectLst/>
                            </a:rPr>
                            <a:t>BA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86611991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Molecular Weight\Range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[kg/kmol]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190-211.7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116.2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389646657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Molecular Formula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e>
                                  <m:sub>
                                    <m:r>
                                      <a:rPr lang="en-US" sz="1100" b="0" i="1" u="none" strike="noStrike" smtClean="0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3825619426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Density 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[kg/m3]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851.2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876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12738987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O/C Ratio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0.33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24701852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LHV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[MJ/kg]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42.75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27.43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848175781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Boiling Point\Range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[C]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170-340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126.1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24304790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Kinematic Viscosity 40°C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[cSt]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1.9-4.1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0.008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61925774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Cetane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40-52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20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13508073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Flash Point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[C]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52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22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978544975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Cloud Point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[C]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-19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90766673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Heat of Vaporization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kJ/kg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270-375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369.3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7642911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0C98C850-E3DD-4457-B7E4-BFC8C068B48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9035773"/>
                  </p:ext>
                </p:extLst>
              </p:nvPr>
            </p:nvGraphicFramePr>
            <p:xfrm>
              <a:off x="5001323" y="1988983"/>
              <a:ext cx="3886199" cy="2626068"/>
            </p:xfrm>
            <a:graphic>
              <a:graphicData uri="http://schemas.openxmlformats.org/drawingml/2006/table">
                <a:tbl>
                  <a:tblPr firstRow="1">
                    <a:tableStyleId>{85BE263C-DBD7-4A20-BB59-AAB30ACAA65A}</a:tableStyleId>
                  </a:tblPr>
                  <a:tblGrid>
                    <a:gridCol w="1844043">
                      <a:extLst>
                        <a:ext uri="{9D8B030D-6E8A-4147-A177-3AD203B41FA5}">
                          <a16:colId xmlns:a16="http://schemas.microsoft.com/office/drawing/2014/main" val="1285939771"/>
                        </a:ext>
                      </a:extLst>
                    </a:gridCol>
                    <a:gridCol w="654269">
                      <a:extLst>
                        <a:ext uri="{9D8B030D-6E8A-4147-A177-3AD203B41FA5}">
                          <a16:colId xmlns:a16="http://schemas.microsoft.com/office/drawing/2014/main" val="4050689869"/>
                        </a:ext>
                      </a:extLst>
                    </a:gridCol>
                    <a:gridCol w="728744">
                      <a:extLst>
                        <a:ext uri="{9D8B030D-6E8A-4147-A177-3AD203B41FA5}">
                          <a16:colId xmlns:a16="http://schemas.microsoft.com/office/drawing/2014/main" val="1694094719"/>
                        </a:ext>
                      </a:extLst>
                    </a:gridCol>
                    <a:gridCol w="659143">
                      <a:extLst>
                        <a:ext uri="{9D8B030D-6E8A-4147-A177-3AD203B41FA5}">
                          <a16:colId xmlns:a16="http://schemas.microsoft.com/office/drawing/2014/main" val="3590823604"/>
                        </a:ext>
                      </a:extLst>
                    </a:gridCol>
                  </a:tblGrid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1" u="none" strike="noStrike" dirty="0">
                              <a:effectLst/>
                            </a:rPr>
                            <a:t>Properties</a:t>
                          </a:r>
                          <a:endParaRPr lang="en-US" sz="1100" b="1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1" u="none" strike="noStrike">
                              <a:effectLst/>
                            </a:rPr>
                            <a:t>Units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1" u="none" strike="noStrike">
                              <a:effectLst/>
                            </a:rPr>
                            <a:t>DF2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1" u="none" strike="noStrike">
                              <a:effectLst/>
                            </a:rPr>
                            <a:t>BA</a:t>
                          </a:r>
                          <a:endParaRPr lang="en-US" sz="1100" b="1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486611991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Molecular Weight\Range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[kg/kmol]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190-211.7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116.2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389646657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Molecular Formula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5"/>
                          <a:stretch>
                            <a:fillRect l="-341667" t="-205556" r="-92500" b="-936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0" anchor="b">
                        <a:blipFill>
                          <a:blip r:embed="rId5"/>
                          <a:stretch>
                            <a:fillRect l="-490741" t="-205556" r="-2778" b="-936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25619426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Density 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[kg/m3]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851.2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876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12738987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O/C Ratio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0.33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24701852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LHV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[MJ/kg]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42.75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27.43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848175781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Boiling Point\Range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[C]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170-340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126.1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124304790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Kinematic Viscosity 40°C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[cSt]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1.9-4.1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0.008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961925774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Cetane 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40-52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20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13508073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Flash Point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[C]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52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22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2978544975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Cloud Point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[C]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-19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290766673"/>
                      </a:ext>
                    </a:extLst>
                  </a:tr>
                  <a:tr h="218839"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Heat of Vaporization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kJ/kg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>
                              <a:effectLst/>
                            </a:rPr>
                            <a:t>270-375</a:t>
                          </a:r>
                          <a:endParaRPr lang="en-US" sz="1100" b="0" i="0" u="none" strike="noStrike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en-US" sz="1100" b="0" u="none" strike="noStrike" dirty="0">
                              <a:effectLst/>
                            </a:rPr>
                            <a:t>369.3</a:t>
                          </a:r>
                          <a:endParaRPr lang="en-US" sz="1100" b="0" i="0" u="none" strike="noStrike" dirty="0">
                            <a:solidFill>
                              <a:srgbClr val="000000"/>
                            </a:solidFill>
                            <a:effectLst/>
                            <a:latin typeface="Calibri" panose="020F0502020204030204" pitchFamily="34" charset="0"/>
                          </a:endParaRPr>
                        </a:p>
                      </a:txBody>
                      <a:tcPr marL="9525" marR="9525" marT="9525" marB="0" anchor="b"/>
                    </a:tc>
                    <a:extLst>
                      <a:ext uri="{0D108BD9-81ED-4DB2-BD59-A6C34878D82A}">
                        <a16:rowId xmlns:a16="http://schemas.microsoft.com/office/drawing/2014/main" val="17642911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0FCFC146-FF9F-49AC-9AFE-933BD365C984}"/>
              </a:ext>
            </a:extLst>
          </p:cNvPr>
          <p:cNvSpPr txBox="1"/>
          <p:nvPr/>
        </p:nvSpPr>
        <p:spPr>
          <a:xfrm>
            <a:off x="5092700" y="4928908"/>
            <a:ext cx="40513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[4] Wang, </a:t>
            </a:r>
            <a:r>
              <a:rPr lang="en-US" sz="8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Yujie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et al. "Combustion of n-butyl acetate synthesized by a new and sustainable biological process and comparisons with an ultrapure commercial n-butyl acetate produced by conventional Fischer esterification."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Fuel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304 (2021): 121324.</a:t>
            </a:r>
            <a:endParaRPr lang="en-US" sz="8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/>
              <a:t>[5] U.S. Department of Energy. “Fuel Properties Database.” Available at </a:t>
            </a:r>
            <a:r>
              <a:rPr lang="en-US" sz="800" dirty="0" err="1"/>
              <a:t>at</a:t>
            </a:r>
            <a:r>
              <a:rPr lang="en-US" sz="800" dirty="0"/>
              <a:t> https://www.nrel.gov/transportation/ fuels-properties-database/ (Accessed 10/10/2022).</a:t>
            </a:r>
            <a:endParaRPr kumimoji="0" lang="en-US" altLang="en-US" sz="800" u="none" strike="noStrike" cap="none" normalizeH="0" baseline="0" dirty="0">
              <a:ln>
                <a:noFill/>
              </a:ln>
              <a:solidFill>
                <a:srgbClr val="2222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[6] 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McCormick, Robert L., and Richard Parish. "Advanced petroleum based fuels program and renewable diesel program."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NREL/MP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(2001): 540-32674.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/>
              <a:t>[7] 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Kumar, B. Rajesh, and S. Saravanan. "Use of higher alcohol biofuels in diesel engines: A review."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Renewable and Sustainable Energy Reviews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60 (2016): 84-115.</a:t>
            </a:r>
            <a:endParaRPr lang="en-US" sz="8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8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C6932A-B35B-4B95-B47D-81C380358336}"/>
              </a:ext>
            </a:extLst>
          </p:cNvPr>
          <p:cNvSpPr txBox="1"/>
          <p:nvPr/>
        </p:nvSpPr>
        <p:spPr>
          <a:xfrm>
            <a:off x="8260925" y="4653883"/>
            <a:ext cx="73240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[5,6,7]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335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42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19888" y="119157"/>
            <a:ext cx="7028688" cy="738442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Optical Studies in Spray Chamber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5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136597B-11AA-D4BD-0BC7-91F40766283A}"/>
              </a:ext>
            </a:extLst>
          </p:cNvPr>
          <p:cNvSpPr txBox="1"/>
          <p:nvPr/>
        </p:nvSpPr>
        <p:spPr>
          <a:xfrm>
            <a:off x="95647" y="1279376"/>
            <a:ext cx="325469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Prior results* from Optically Accessible Spray Chamber found significant reduction in soot mass with BA blend at 20% by vol.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20% BA Blend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Increased ignition delay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Shorter liquid length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/>
              <a:t>Longer lift-off length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Cannot de-couple increased air entrainment from longer ignition delay and lift-off length from any effect of fuel bound oxygen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B615F9-7A80-5267-8F6B-E485214158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6731" y="1187606"/>
            <a:ext cx="2756807" cy="2349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91001FA-D24F-4AE5-A4D1-A76E271656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2992" y="1187606"/>
            <a:ext cx="2530120" cy="2349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47785-C221-9104-45BC-98C8A44A3CA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3663" y="3744833"/>
            <a:ext cx="2973244" cy="239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07C8958-BEED-43EC-AEF6-7FF4BFB47379}"/>
              </a:ext>
            </a:extLst>
          </p:cNvPr>
          <p:cNvCxnSpPr/>
          <p:nvPr/>
        </p:nvCxnSpPr>
        <p:spPr>
          <a:xfrm>
            <a:off x="4524644" y="2286000"/>
            <a:ext cx="520262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22B422D-373E-44C6-A89B-630AA5286A24}"/>
              </a:ext>
            </a:extLst>
          </p:cNvPr>
          <p:cNvSpPr txBox="1"/>
          <p:nvPr/>
        </p:nvSpPr>
        <p:spPr>
          <a:xfrm>
            <a:off x="4122435" y="2381152"/>
            <a:ext cx="155315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Delayed Ignition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C9EF94A-E14C-4127-B1FF-53DA31E14B7F}"/>
              </a:ext>
            </a:extLst>
          </p:cNvPr>
          <p:cNvCxnSpPr>
            <a:cxnSpLocks/>
          </p:cNvCxnSpPr>
          <p:nvPr/>
        </p:nvCxnSpPr>
        <p:spPr>
          <a:xfrm flipV="1">
            <a:off x="7678052" y="1876940"/>
            <a:ext cx="0" cy="40906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435CE70-147D-4659-BEA5-4A7623E79C62}"/>
              </a:ext>
            </a:extLst>
          </p:cNvPr>
          <p:cNvSpPr txBox="1"/>
          <p:nvPr/>
        </p:nvSpPr>
        <p:spPr>
          <a:xfrm>
            <a:off x="7010816" y="2317024"/>
            <a:ext cx="1553152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Longer Lift-Off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76CF33C-E2F2-410B-95AA-63B97A61C1AD}"/>
              </a:ext>
            </a:extLst>
          </p:cNvPr>
          <p:cNvCxnSpPr>
            <a:cxnSpLocks/>
          </p:cNvCxnSpPr>
          <p:nvPr/>
        </p:nvCxnSpPr>
        <p:spPr>
          <a:xfrm>
            <a:off x="7237965" y="4202612"/>
            <a:ext cx="99660" cy="7871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F8554EB9-A25D-4479-AE6F-CB0F608E7DE4}"/>
              </a:ext>
            </a:extLst>
          </p:cNvPr>
          <p:cNvSpPr txBox="1"/>
          <p:nvPr/>
        </p:nvSpPr>
        <p:spPr>
          <a:xfrm>
            <a:off x="7431688" y="4851286"/>
            <a:ext cx="1310451" cy="27699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Reduced Soot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97862F-6429-4DA5-ADAE-3DDFA96E5D9D}"/>
              </a:ext>
            </a:extLst>
          </p:cNvPr>
          <p:cNvSpPr/>
          <p:nvPr/>
        </p:nvSpPr>
        <p:spPr>
          <a:xfrm>
            <a:off x="33991" y="6008011"/>
            <a:ext cx="56415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*Stevenson, A, et al. "Sooting Behavior of Commercial and Bio-Derived Butyl-Acetate/N-Heptane Blends in High-Pressure Spray Combustion Experiments." </a:t>
            </a:r>
            <a:r>
              <a:rPr lang="en-US" sz="800" i="1" dirty="0"/>
              <a:t>Proceedings of the ASME 2022 ICE Forward Conference</a:t>
            </a:r>
            <a:r>
              <a:rPr lang="en-US" sz="800" dirty="0"/>
              <a:t>. </a:t>
            </a:r>
            <a:r>
              <a:rPr lang="en-US" sz="800" dirty="0">
                <a:hlinkClick r:id="rId9"/>
              </a:rPr>
              <a:t>https://doi.org/10.1115/ICEF2022-90634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47795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Test BA blend as drop-in blend at 5% by vol HDD</a:t>
            </a:r>
          </a:p>
          <a:p>
            <a:r>
              <a:rPr lang="en-US" sz="2400" dirty="0"/>
              <a:t>Compare Engine Performance between fuels</a:t>
            </a:r>
          </a:p>
          <a:p>
            <a:pPr lvl="1"/>
            <a:r>
              <a:rPr lang="en-US" sz="2400" dirty="0"/>
              <a:t>Soot Emissions</a:t>
            </a:r>
          </a:p>
          <a:p>
            <a:pPr lvl="1"/>
            <a:r>
              <a:rPr lang="en-US" sz="2400" dirty="0"/>
              <a:t>Efficiency &amp; Performance</a:t>
            </a:r>
          </a:p>
          <a:p>
            <a:pPr lvl="1"/>
            <a:r>
              <a:rPr lang="en-US" sz="2400" dirty="0"/>
              <a:t>Emissions &amp; Combustion</a:t>
            </a:r>
          </a:p>
          <a:p>
            <a:r>
              <a:rPr lang="en-US" sz="2400" dirty="0"/>
              <a:t>Investigate how engine ECU responds to different fuel</a:t>
            </a:r>
          </a:p>
          <a:p>
            <a:r>
              <a:rPr lang="en-US" sz="2400" dirty="0"/>
              <a:t>Identify potential benefits and drawbacks to BA and why it performs differently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6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2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4691" y="36294"/>
            <a:ext cx="6255789" cy="932586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Experimental setup – Engine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7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CE7FE7-8F39-88BD-E567-87BB904DF9B8}"/>
              </a:ext>
            </a:extLst>
          </p:cNvPr>
          <p:cNvSpPr txBox="1"/>
          <p:nvPr/>
        </p:nvSpPr>
        <p:spPr>
          <a:xfrm>
            <a:off x="3996178" y="4867907"/>
            <a:ext cx="4891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Variable Geometry Turbocharger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Cooled EGR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3000 bar injection pressure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Stock ECU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Except modified to run without aftertreatment</a:t>
            </a:r>
          </a:p>
        </p:txBody>
      </p:sp>
      <p:pic>
        <p:nvPicPr>
          <p:cNvPr id="14" name="Picture 13" descr="A picture containing engine&#10;&#10;Description automatically generated">
            <a:extLst>
              <a:ext uri="{FF2B5EF4-FFF2-40B4-BE49-F238E27FC236}">
                <a16:creationId xmlns:a16="http://schemas.microsoft.com/office/drawing/2014/main" id="{02AB5856-6579-CD14-2F99-8EDC1DF529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1379" y="891533"/>
            <a:ext cx="6682724" cy="37590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C46B20-7BE2-48AA-9699-204414B17852}"/>
              </a:ext>
            </a:extLst>
          </p:cNvPr>
          <p:cNvSpPr txBox="1"/>
          <p:nvPr/>
        </p:nvSpPr>
        <p:spPr>
          <a:xfrm>
            <a:off x="1046436" y="4888853"/>
            <a:ext cx="46311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/>
              <a:t>Cummins ISX15 450ST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450 hp at 1800 rpm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1800 </a:t>
            </a:r>
            <a:r>
              <a:rPr lang="en-US" sz="1800" dirty="0" err="1"/>
              <a:t>lb</a:t>
            </a:r>
            <a:r>
              <a:rPr lang="en-US" sz="1800" dirty="0"/>
              <a:t>-ft at 1000 rpm</a:t>
            </a:r>
          </a:p>
        </p:txBody>
      </p:sp>
    </p:spTree>
    <p:extLst>
      <p:ext uri="{BB962C8B-B14F-4D97-AF65-F5344CB8AC3E}">
        <p14:creationId xmlns:p14="http://schemas.microsoft.com/office/powerpoint/2010/main" val="342540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24691" y="36294"/>
            <a:ext cx="6255789" cy="932586"/>
          </a:xfrm>
        </p:spPr>
        <p:txBody>
          <a:bodyPr>
            <a:noAutofit/>
          </a:bodyPr>
          <a:lstStyle/>
          <a:p>
            <a:pPr algn="l"/>
            <a:r>
              <a:rPr lang="en-US" sz="3600" dirty="0"/>
              <a:t>Experimental setup – Test Cell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8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CE7FE7-8F39-88BD-E567-87BB904DF9B8}"/>
              </a:ext>
            </a:extLst>
          </p:cNvPr>
          <p:cNvSpPr txBox="1"/>
          <p:nvPr/>
        </p:nvSpPr>
        <p:spPr>
          <a:xfrm>
            <a:off x="84183" y="1251172"/>
            <a:ext cx="336279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5 – Gas Emissions Bench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AVL 415s Smoke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Fuel Cart – Coriolis Flow meter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Data Acquisition through LabVIEW/National Instruments hardware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Vieletech Combustion Analysis Toolkit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Slow Speed (1 or 10 Hz)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High Speed (200 kHz)</a:t>
            </a:r>
          </a:p>
          <a:p>
            <a:pPr lvl="1"/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Dynamic Pressure measurements (Kistler)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Cylinder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Intake Manifold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Exhaust Manifold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Injector Line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8D01BC-7FBF-3582-A230-C3E68BA532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5247" y="1664012"/>
            <a:ext cx="5647731" cy="37563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66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UA PowerpointTemp-6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9" y="0"/>
            <a:ext cx="9144000" cy="68580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56478" y="1800537"/>
            <a:ext cx="8586186" cy="4225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24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8656" y="240692"/>
            <a:ext cx="5809488" cy="97777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Post Processing -Filtering, Aligning, and Pegging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3A9B9-F18B-4643-9077-1A333B7C8BD2}" type="slidenum">
              <a:rPr lang="en-US" smtClean="0"/>
              <a:t>9</a:t>
            </a:fld>
            <a:r>
              <a:rPr lang="en-US" dirty="0"/>
              <a:t>/#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6611" y="41565"/>
            <a:ext cx="1475360" cy="6645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4CE7FE7-8F39-88BD-E567-87BB904DF9B8}"/>
              </a:ext>
            </a:extLst>
          </p:cNvPr>
          <p:cNvSpPr txBox="1"/>
          <p:nvPr/>
        </p:nvSpPr>
        <p:spPr>
          <a:xfrm>
            <a:off x="474303" y="1317362"/>
            <a:ext cx="405003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High-Speed Raw TDMS files post-processed in Python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HS Filter in the time domain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Butterworth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Lowpass, 2</a:t>
            </a:r>
            <a:r>
              <a:rPr lang="en-US" sz="2000" baseline="30000" dirty="0"/>
              <a:t>nd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2.8kHz Cutoff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Aligned and converted to CAD from A and Z pulse time stamps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Cylinder pressure pegged at IVC with dynamic intake manifold pressure </a:t>
            </a:r>
            <a:endParaRPr lang="en-US" sz="2000" dirty="0">
              <a:highlight>
                <a:srgbClr val="FFFF00"/>
              </a:highlight>
            </a:endParaRPr>
          </a:p>
        </p:txBody>
      </p:sp>
      <p:pic>
        <p:nvPicPr>
          <p:cNvPr id="21" name="Picture 20" descr="Chart, line chart&#10;&#10;Description automatically generated">
            <a:extLst>
              <a:ext uri="{FF2B5EF4-FFF2-40B4-BE49-F238E27FC236}">
                <a16:creationId xmlns:a16="http://schemas.microsoft.com/office/drawing/2014/main" id="{02029BC9-8D85-1F9F-0D63-6385D89D1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9982" y="4427252"/>
            <a:ext cx="3566599" cy="1783300"/>
          </a:xfrm>
          <a:prstGeom prst="rect">
            <a:avLst/>
          </a:prstGeom>
        </p:spPr>
      </p:pic>
      <p:pic>
        <p:nvPicPr>
          <p:cNvPr id="23" name="Picture 22" descr="Histogram&#10;&#10;Description automatically generated">
            <a:extLst>
              <a:ext uri="{FF2B5EF4-FFF2-40B4-BE49-F238E27FC236}">
                <a16:creationId xmlns:a16="http://schemas.microsoft.com/office/drawing/2014/main" id="{B937135B-7DBE-E040-74FE-0FB511000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9985" y="2644384"/>
            <a:ext cx="3566596" cy="1783298"/>
          </a:xfrm>
          <a:prstGeom prst="rect">
            <a:avLst/>
          </a:prstGeom>
        </p:spPr>
      </p:pic>
      <p:pic>
        <p:nvPicPr>
          <p:cNvPr id="25" name="Picture 24" descr="Chart, line chart&#10;&#10;Description automatically generated">
            <a:extLst>
              <a:ext uri="{FF2B5EF4-FFF2-40B4-BE49-F238E27FC236}">
                <a16:creationId xmlns:a16="http://schemas.microsoft.com/office/drawing/2014/main" id="{3E419D85-6F08-3287-958E-87001F0AA9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9985" y="869037"/>
            <a:ext cx="3566595" cy="178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2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63412</TotalTime>
  <Words>3862</Words>
  <Application>Microsoft Macintosh PowerPoint</Application>
  <PresentationFormat>On-screen Show (4:3)</PresentationFormat>
  <Paragraphs>1548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Cambria Math</vt:lpstr>
      <vt:lpstr>NexusSerif</vt:lpstr>
      <vt:lpstr>Office Theme</vt:lpstr>
      <vt:lpstr>Soot and gaseous emissions characterization of butyl-acetate/diesel blend in a heavy-duty engine  Paper Number: 23PFL-0478  Spencer Hall, Joshua Bittle University of Alabama, Tuscaloosa  WCX SAE 2023 WCX SAE World Congress Experience April 18–20, 2023, Detroit, Michigan</vt:lpstr>
      <vt:lpstr>Outline</vt:lpstr>
      <vt:lpstr>DOE Co-Optima Project</vt:lpstr>
      <vt:lpstr>Butyl Acetate for MCCI Operation</vt:lpstr>
      <vt:lpstr>Optical Studies in Spray Chamber</vt:lpstr>
      <vt:lpstr>Objectives</vt:lpstr>
      <vt:lpstr>Experimental setup – Engine</vt:lpstr>
      <vt:lpstr>Experimental setup – Test Cell</vt:lpstr>
      <vt:lpstr>Post Processing -Filtering, Aligning, and Pegging </vt:lpstr>
      <vt:lpstr>Combustion Calculations and Injection Parameters</vt:lpstr>
      <vt:lpstr>Test Conditions</vt:lpstr>
      <vt:lpstr>Results - ECU Parameters – Air Control</vt:lpstr>
      <vt:lpstr>Results - ECU Parameters – Fuel Control</vt:lpstr>
      <vt:lpstr>Results - Performance Comparison</vt:lpstr>
      <vt:lpstr>Results - Soot Concentration</vt:lpstr>
      <vt:lpstr>Results - Influence on Soot</vt:lpstr>
      <vt:lpstr>Results - Emissions</vt:lpstr>
      <vt:lpstr>Results - Emissions Cont.</vt:lpstr>
      <vt:lpstr>Results - Ignition Characteristics</vt:lpstr>
      <vt:lpstr>Results - High-Speed Comparison</vt:lpstr>
      <vt:lpstr>Results – Combustion Phasing</vt:lpstr>
      <vt:lpstr>Summary – Soot Reduction</vt:lpstr>
      <vt:lpstr>Conclusion</vt:lpstr>
      <vt:lpstr> </vt:lpstr>
      <vt:lpstr>Figure References</vt:lpstr>
      <vt:lpstr> Injector Current</vt:lpstr>
      <vt:lpstr>Rail Pressure</vt:lpstr>
      <vt:lpstr>Cylinder Pressure</vt:lpstr>
      <vt:lpstr>Results – Combustion Phasing</vt:lpstr>
      <vt:lpstr>Results - Influence on Soot</vt:lpstr>
      <vt:lpstr>Evolution of Biofuels</vt:lpstr>
    </vt:vector>
  </TitlesOfParts>
  <Company>UA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Shinholster</dc:creator>
  <cp:lastModifiedBy>Joshua Bittle</cp:lastModifiedBy>
  <cp:revision>385</cp:revision>
  <dcterms:created xsi:type="dcterms:W3CDTF">2015-08-27T16:50:19Z</dcterms:created>
  <dcterms:modified xsi:type="dcterms:W3CDTF">2024-07-20T15:12:43Z</dcterms:modified>
</cp:coreProperties>
</file>