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4" r:id="rId4"/>
    <p:sldId id="295" r:id="rId5"/>
    <p:sldId id="293" r:id="rId6"/>
    <p:sldId id="303" r:id="rId7"/>
    <p:sldId id="308" r:id="rId8"/>
    <p:sldId id="309" r:id="rId9"/>
    <p:sldId id="311" r:id="rId10"/>
    <p:sldId id="312" r:id="rId11"/>
    <p:sldId id="314" r:id="rId12"/>
    <p:sldId id="315" r:id="rId13"/>
    <p:sldId id="316" r:id="rId14"/>
    <p:sldId id="318" r:id="rId15"/>
    <p:sldId id="317" r:id="rId16"/>
    <p:sldId id="299" r:id="rId17"/>
    <p:sldId id="319" r:id="rId18"/>
    <p:sldId id="307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8" autoAdjust="0"/>
  </p:normalViewPr>
  <p:slideViewPr>
    <p:cSldViewPr snapToGrid="0" snapToObjects="1">
      <p:cViewPr varScale="1">
        <p:scale>
          <a:sx n="112" d="100"/>
          <a:sy n="112" d="100"/>
        </p:scale>
        <p:origin x="13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C6EE-DB1F-40C1-A84F-3867AAA14A9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F60-DBF5-40C3-8A71-E047894A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32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08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2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6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47E2-10AD-4363-833A-76E32EB525BC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E5AA-00F2-425F-9DE1-8BB45A847BB4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7C9E-8331-4CE1-877B-8AA09E7CCD54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833-4E8F-4C32-AD6C-92944BCBFCD2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435A-5B87-4123-82DE-38324BDE0FA7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54FE-C52D-42EA-BD5F-135EBB924A24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73BE-9EF8-406F-888D-F8F9C99B2E6E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E3D-800D-403F-ADCA-8CCB14B41C8B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544E-1756-4D00-91C7-840FF00DA7D2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DBFF-B05D-4BDF-8B27-15EDC9C3539F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D8F8-DC1C-49DE-88FF-33E3584333E3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7ED5-F76A-4B6D-A430-1AA493D8008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Title6.827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4724" y="1660122"/>
            <a:ext cx="8394552" cy="410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 dirty="0">
                <a:solidFill>
                  <a:schemeClr val="bg1"/>
                </a:solidFill>
              </a:rPr>
              <a:t>Demonstrating a direct-injection constant-volume combustion chamber as a validation tool for chemical kinetic modeling of liquid fuels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5100" b="1" dirty="0">
              <a:solidFill>
                <a:schemeClr val="bg1"/>
              </a:solidFill>
            </a:endParaRPr>
          </a:p>
          <a:p>
            <a:r>
              <a:rPr lang="en-US" sz="4200" b="1" dirty="0" smtClean="0">
                <a:solidFill>
                  <a:schemeClr val="bg1"/>
                </a:solidFill>
              </a:rPr>
              <a:t>Aaron Suttle</a:t>
            </a:r>
            <a:r>
              <a:rPr lang="en-US" sz="4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200" b="1" dirty="0" smtClean="0">
                <a:solidFill>
                  <a:schemeClr val="bg1"/>
                </a:solidFill>
              </a:rPr>
              <a:t>, Brian Fisher</a:t>
            </a:r>
            <a:r>
              <a:rPr lang="en-US" sz="4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4200" b="1" dirty="0" smtClean="0">
                <a:solidFill>
                  <a:schemeClr val="bg1"/>
                </a:solidFill>
              </a:rPr>
              <a:t>, Dennis Parnell</a:t>
            </a:r>
            <a:r>
              <a:rPr lang="en-US" sz="4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200" b="1" dirty="0" smtClean="0">
                <a:solidFill>
                  <a:schemeClr val="bg1"/>
                </a:solidFill>
              </a:rPr>
              <a:t>, and </a:t>
            </a:r>
            <a:r>
              <a:rPr lang="en-US" sz="4200" b="1" u="sng" dirty="0" smtClean="0">
                <a:solidFill>
                  <a:schemeClr val="bg1"/>
                </a:solidFill>
              </a:rPr>
              <a:t>Joshua Bittle</a:t>
            </a:r>
            <a:r>
              <a:rPr lang="en-US" sz="4200" b="1" u="sng" baseline="30000" dirty="0" smtClean="0">
                <a:solidFill>
                  <a:schemeClr val="bg1"/>
                </a:solidFill>
              </a:rPr>
              <a:t>1</a:t>
            </a:r>
            <a:endParaRPr lang="en-US" sz="4200" b="1" u="sng" dirty="0" smtClean="0">
              <a:solidFill>
                <a:schemeClr val="bg1"/>
              </a:solidFill>
            </a:endParaRPr>
          </a:p>
          <a:p>
            <a:endParaRPr lang="en-US" sz="4200" b="1" u="sng" dirty="0">
              <a:solidFill>
                <a:schemeClr val="bg1"/>
              </a:solidFill>
            </a:endParaRPr>
          </a:p>
          <a:p>
            <a:r>
              <a:rPr lang="en-US" sz="4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200" b="1" dirty="0" smtClean="0">
                <a:solidFill>
                  <a:schemeClr val="bg1"/>
                </a:solidFill>
              </a:rPr>
              <a:t>The </a:t>
            </a:r>
            <a:r>
              <a:rPr lang="en-US" sz="4200" b="1" dirty="0">
                <a:solidFill>
                  <a:schemeClr val="bg1"/>
                </a:solidFill>
              </a:rPr>
              <a:t>University of </a:t>
            </a:r>
            <a:r>
              <a:rPr lang="en-US" sz="4200" b="1" dirty="0" smtClean="0">
                <a:solidFill>
                  <a:schemeClr val="bg1"/>
                </a:solidFill>
              </a:rPr>
              <a:t>Alabama, </a:t>
            </a:r>
            <a:r>
              <a:rPr lang="en-US" sz="4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4200" b="1" dirty="0" smtClean="0">
                <a:solidFill>
                  <a:schemeClr val="bg1"/>
                </a:solidFill>
              </a:rPr>
              <a:t>Naval Research Laboratory</a:t>
            </a:r>
            <a:endParaRPr lang="en-US" sz="4200" b="1" dirty="0">
              <a:solidFill>
                <a:schemeClr val="bg1"/>
              </a:solidFill>
            </a:endParaRPr>
          </a:p>
          <a:p>
            <a:endParaRPr lang="en-US" sz="5100" b="1" u="sng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ASME 2018 Internal Combustion Engine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Fall </a:t>
            </a:r>
            <a:r>
              <a:rPr lang="en-US" b="1" dirty="0" smtClean="0">
                <a:solidFill>
                  <a:schemeClr val="bg1"/>
                </a:solidFill>
              </a:rPr>
              <a:t>Technical Conference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San Diego, CA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83" y="-152203"/>
            <a:ext cx="4033434" cy="18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Initial Results – </a:t>
            </a:r>
            <a:r>
              <a:rPr lang="el-GR" b="1" dirty="0" smtClean="0"/>
              <a:t>φ</a:t>
            </a:r>
            <a:r>
              <a:rPr lang="en-US" b="1" dirty="0" smtClean="0"/>
              <a:t>,T sweeps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10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8988" y="1329225"/>
            <a:ext cx="246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-heptane 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amb</a:t>
            </a:r>
            <a:r>
              <a:rPr lang="en-US" dirty="0" smtClean="0"/>
              <a:t> = 5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3498" y="1329225"/>
            <a:ext cx="259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iso-octane 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amb</a:t>
            </a:r>
            <a:r>
              <a:rPr lang="en-US" dirty="0" smtClean="0"/>
              <a:t> = 20 bar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1" y="1751509"/>
            <a:ext cx="4114800" cy="3531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1510"/>
            <a:ext cx="4114800" cy="3531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988" y="5376184"/>
            <a:ext cx="740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confidence in thermodynamic state and injection durations, a minimum threshold ignition delay of 10 </a:t>
            </a:r>
            <a:r>
              <a:rPr lang="en-US" dirty="0" err="1" smtClean="0"/>
              <a:t>ms</a:t>
            </a:r>
            <a:r>
              <a:rPr lang="en-US" dirty="0" smtClean="0"/>
              <a:t> results in a kinetics dominated ignition event that can reasonably be compared to a 0-D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Initial Results</a:t>
            </a:r>
            <a:r>
              <a:rPr lang="el-GR" b="1" dirty="0"/>
              <a:t> – φ,</a:t>
            </a:r>
            <a:r>
              <a:rPr lang="en-US" b="1" dirty="0"/>
              <a:t>T sweeps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600200"/>
            <a:ext cx="5250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would </a:t>
            </a:r>
            <a:r>
              <a:rPr lang="en-US" i="1" dirty="0" smtClean="0"/>
              <a:t>n</a:t>
            </a:r>
            <a:r>
              <a:rPr lang="en-US" dirty="0" smtClean="0"/>
              <a:t>-heptane have better agreement with model than iso-octane at nominally same ignition delay range?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Next step: </a:t>
            </a:r>
          </a:p>
          <a:p>
            <a:pPr lvl="1"/>
            <a:r>
              <a:rPr lang="en-US" dirty="0" smtClean="0"/>
              <a:t>try to study pressure effects</a:t>
            </a:r>
          </a:p>
          <a:p>
            <a:pPr lvl="1"/>
            <a:r>
              <a:rPr lang="en-US" dirty="0" smtClean="0"/>
              <a:t>Must use </a:t>
            </a:r>
            <a:r>
              <a:rPr lang="en-US" dirty="0" err="1" smtClean="0"/>
              <a:t>iso</a:t>
            </a:r>
            <a:r>
              <a:rPr lang="en-US" dirty="0" smtClean="0"/>
              <a:t>-octane due to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ign</a:t>
            </a:r>
            <a:r>
              <a:rPr lang="en-US" dirty="0" smtClean="0"/>
              <a:t> range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11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4461" y="1703712"/>
            <a:ext cx="159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</a:t>
            </a:r>
            <a:r>
              <a:rPr lang="en-US" sz="1100" dirty="0" smtClean="0"/>
              <a:t>-heptane – </a:t>
            </a:r>
            <a:r>
              <a:rPr lang="en-US" sz="1100" dirty="0" err="1" smtClean="0"/>
              <a:t>P</a:t>
            </a:r>
            <a:r>
              <a:rPr lang="en-US" sz="1100" baseline="-25000" dirty="0" err="1" smtClean="0"/>
              <a:t>amb</a:t>
            </a:r>
            <a:r>
              <a:rPr lang="en-US" sz="1100" dirty="0" smtClean="0"/>
              <a:t> = 5 bar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2990" y="3875100"/>
            <a:ext cx="166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iso-octane – </a:t>
            </a:r>
            <a:r>
              <a:rPr lang="en-US" sz="1100" dirty="0" err="1" smtClean="0"/>
              <a:t>P</a:t>
            </a:r>
            <a:r>
              <a:rPr lang="en-US" sz="1100" baseline="-25000" dirty="0" err="1" smtClean="0"/>
              <a:t>amb</a:t>
            </a:r>
            <a:r>
              <a:rPr lang="en-US" sz="1100" dirty="0" smtClean="0"/>
              <a:t> = 20 bar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39" y="1989201"/>
            <a:ext cx="2107366" cy="1783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97" y="4124968"/>
            <a:ext cx="2107366" cy="17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Octane Pressure Sweep</a:t>
            </a:r>
            <a:endParaRPr lang="en-US" sz="31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256478" y="1692276"/>
            <a:ext cx="382315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Relative pressure effects are captured</a:t>
            </a:r>
          </a:p>
          <a:p>
            <a:r>
              <a:rPr lang="en-US" sz="2400" dirty="0" smtClean="0"/>
              <a:t>Extremes of NTC region are not and only low P cases show reversal in </a:t>
            </a:r>
            <a:r>
              <a:rPr lang="el-GR" sz="2400" dirty="0" smtClean="0"/>
              <a:t>τ</a:t>
            </a:r>
            <a:r>
              <a:rPr lang="en-US" sz="2400" baseline="-25000" dirty="0" err="1" smtClean="0"/>
              <a:t>ign</a:t>
            </a:r>
            <a:endParaRPr lang="en-US" sz="2400" dirty="0" smtClean="0"/>
          </a:p>
          <a:p>
            <a:r>
              <a:rPr lang="en-US" sz="2400" dirty="0" smtClean="0"/>
              <a:t>Capturing pressure dependence is a focus of kinetic model developers. </a:t>
            </a:r>
          </a:p>
          <a:p>
            <a:r>
              <a:rPr lang="en-US" sz="2400" dirty="0" smtClean="0"/>
              <a:t>In this case the dependence is over predicted.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12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23" name="Content Placeholder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07" y="1692276"/>
            <a:ext cx="4789986" cy="4111519"/>
          </a:xfrm>
        </p:spPr>
      </p:pic>
    </p:spTree>
    <p:extLst>
      <p:ext uri="{BB962C8B-B14F-4D97-AF65-F5344CB8AC3E}">
        <p14:creationId xmlns:p14="http://schemas.microsoft.com/office/powerpoint/2010/main" val="823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Bulk Temperature Histories</a:t>
            </a:r>
            <a:endParaRPr lang="en-US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Process pressure histories into bulk temperature assuming ideal gas and constant gas constant*</a:t>
            </a:r>
          </a:p>
          <a:p>
            <a:r>
              <a:rPr lang="en-US" sz="2400" dirty="0" smtClean="0"/>
              <a:t>Plotted range of 600-1200 K highlights low-temp. regime</a:t>
            </a:r>
          </a:p>
          <a:p>
            <a:r>
              <a:rPr lang="en-US" sz="2400" dirty="0" smtClean="0"/>
              <a:t>Apparent low-temp kinetics barrier around 800 K.</a:t>
            </a:r>
          </a:p>
          <a:p>
            <a:r>
              <a:rPr lang="en-US" sz="2400" dirty="0" smtClean="0"/>
              <a:t>Correlation between temp. increase during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and secondary delay to main ignition.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13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30" y="2009670"/>
            <a:ext cx="4318740" cy="37070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3498" y="1447903"/>
            <a:ext cx="247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iso-octane 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amb</a:t>
            </a:r>
            <a:r>
              <a:rPr lang="en-US" dirty="0" smtClean="0"/>
              <a:t> = 5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739" y="5980689"/>
            <a:ext cx="83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*during the 1</a:t>
            </a:r>
            <a:r>
              <a:rPr lang="en-US" sz="1400" baseline="30000" dirty="0"/>
              <a:t>st</a:t>
            </a:r>
            <a:r>
              <a:rPr lang="en-US" sz="1400" dirty="0"/>
              <a:t> stage reactions the bulk gas constant does not change much and will not affect trends.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Bulk Temperature Histories</a:t>
            </a:r>
            <a:endParaRPr lang="en-US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509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Same observations, except no reversal in main ignition delay trend.</a:t>
            </a:r>
          </a:p>
          <a:p>
            <a:r>
              <a:rPr lang="en-US" sz="2400" dirty="0" smtClean="0"/>
              <a:t>Apparent low-temp kinetics barrier around 825 K in this case.</a:t>
            </a:r>
          </a:p>
          <a:p>
            <a:r>
              <a:rPr lang="en-US" sz="2400" dirty="0" smtClean="0"/>
              <a:t>This barrier tends to slow the overall ignition process for temperatures in the NTC region. 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amb</a:t>
            </a:r>
            <a:r>
              <a:rPr lang="en-US" sz="2400" dirty="0" smtClean="0"/>
              <a:t>&gt;850 K,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begins before 10 </a:t>
            </a:r>
            <a:r>
              <a:rPr lang="en-US" sz="2400" dirty="0" err="1" smtClean="0"/>
              <a:t>ms</a:t>
            </a:r>
            <a:r>
              <a:rPr lang="en-US" sz="2400" dirty="0"/>
              <a:t> </a:t>
            </a:r>
            <a:r>
              <a:rPr lang="en-US" sz="2400" dirty="0" smtClean="0"/>
              <a:t>threshold.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14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33498" y="1447903"/>
            <a:ext cx="259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iso-octane 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amb</a:t>
            </a:r>
            <a:r>
              <a:rPr lang="en-US" dirty="0" smtClean="0"/>
              <a:t> = 15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739" y="5980689"/>
            <a:ext cx="83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*during the 1</a:t>
            </a:r>
            <a:r>
              <a:rPr lang="en-US" sz="1400" baseline="30000" dirty="0"/>
              <a:t>st</a:t>
            </a:r>
            <a:r>
              <a:rPr lang="en-US" sz="1400" dirty="0"/>
              <a:t> stage reactions the bulk gas constant does not change much and will not affect trends.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16" y="1962708"/>
            <a:ext cx="4315968" cy="3704641"/>
          </a:xfrm>
        </p:spPr>
      </p:pic>
    </p:spTree>
    <p:extLst>
      <p:ext uri="{BB962C8B-B14F-4D97-AF65-F5344CB8AC3E}">
        <p14:creationId xmlns:p14="http://schemas.microsoft.com/office/powerpoint/2010/main" val="23757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Connection of 1</a:t>
            </a:r>
            <a:r>
              <a:rPr lang="en-US" b="1" baseline="30000" dirty="0" smtClean="0"/>
              <a:t>st</a:t>
            </a:r>
            <a:r>
              <a:rPr lang="en-US" b="1" dirty="0" smtClean="0"/>
              <a:t> to 2</a:t>
            </a:r>
            <a:r>
              <a:rPr lang="en-US" b="1" baseline="30000" dirty="0" smtClean="0"/>
              <a:t>nd</a:t>
            </a:r>
            <a:r>
              <a:rPr lang="en-US" b="1" dirty="0" smtClean="0"/>
              <a:t> Delay</a:t>
            </a:r>
            <a:endParaRPr lang="en-US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529" y="1600200"/>
            <a:ext cx="487302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Results suggest concentrations of main ignition precursors (</a:t>
            </a:r>
            <a:r>
              <a:rPr lang="en-US" sz="2400" dirty="0"/>
              <a:t>e.g.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) after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is proportional with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err="1" smtClean="0"/>
              <a:t>statge</a:t>
            </a:r>
            <a:r>
              <a:rPr lang="en-US" sz="2400" dirty="0" smtClean="0"/>
              <a:t> heat release (</a:t>
            </a:r>
            <a:r>
              <a:rPr lang="el-GR" sz="2400" dirty="0" smtClean="0"/>
              <a:t>α</a:t>
            </a:r>
            <a:r>
              <a:rPr lang="en-US" sz="2400" dirty="0" smtClean="0"/>
              <a:t> </a:t>
            </a:r>
            <a:r>
              <a:rPr lang="el-GR" sz="2400" dirty="0" smtClean="0"/>
              <a:t>Δ</a:t>
            </a:r>
            <a:r>
              <a:rPr lang="en-US" sz="2400" dirty="0" smtClean="0"/>
              <a:t>T)</a:t>
            </a:r>
          </a:p>
          <a:p>
            <a:r>
              <a:rPr lang="en-US" sz="2400" dirty="0" smtClean="0"/>
              <a:t>Increase in initial temp reduces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HR and thus more time is needed for accumulation of precursors before main ignition.</a:t>
            </a:r>
          </a:p>
          <a:p>
            <a:r>
              <a:rPr lang="en-US" sz="2400" dirty="0" smtClean="0"/>
              <a:t>Above the kinetic barrier,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kinetics still present, but precursor accumulation is primarily through other pathways.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15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5524" y="150156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</a:t>
            </a:r>
            <a:r>
              <a:rPr lang="en-US" dirty="0" smtClean="0"/>
              <a:t>-octane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49" y="1922753"/>
            <a:ext cx="4114047" cy="3531319"/>
          </a:xfrm>
        </p:spPr>
      </p:pic>
    </p:spTree>
    <p:extLst>
      <p:ext uri="{BB962C8B-B14F-4D97-AF65-F5344CB8AC3E}">
        <p14:creationId xmlns:p14="http://schemas.microsoft.com/office/powerpoint/2010/main" val="39920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Comparison With Other Devices Work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16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09" y="1501383"/>
            <a:ext cx="82973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While not included in paper, the key difference is that CID, IQT, RCM all show suppressed NTC behavior compared to model and shock tubes.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1286" y="2963499"/>
            <a:ext cx="5963815" cy="3162663"/>
            <a:chOff x="1070031" y="2425818"/>
            <a:chExt cx="7048906" cy="3738097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31" y="3093727"/>
              <a:ext cx="3298506" cy="3070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537" y="3093727"/>
              <a:ext cx="3750400" cy="307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246380" y="2425818"/>
              <a:ext cx="1869729" cy="61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iso</a:t>
              </a:r>
              <a:r>
                <a:rPr lang="en-US" sz="1400" dirty="0" smtClean="0"/>
                <a:t>-octane – 15 bar</a:t>
              </a:r>
            </a:p>
            <a:p>
              <a:r>
                <a:rPr lang="en-US" sz="1400" dirty="0" smtClean="0"/>
                <a:t>CID to </a:t>
              </a:r>
              <a:r>
                <a:rPr lang="en-US" sz="1400" dirty="0" err="1"/>
                <a:t>s</a:t>
              </a:r>
              <a:r>
                <a:rPr lang="en-US" sz="1400" dirty="0" err="1" smtClean="0"/>
                <a:t>hocktube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6229" y="2425818"/>
              <a:ext cx="2088601" cy="61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</a:t>
              </a:r>
              <a:r>
                <a:rPr lang="en-US" sz="1400" dirty="0" smtClean="0"/>
                <a:t>-heptane – 3-4.5 bar</a:t>
              </a:r>
            </a:p>
            <a:p>
              <a:r>
                <a:rPr lang="en-US" sz="1400" dirty="0" smtClean="0"/>
                <a:t>CID to RCM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2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and Conclusions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17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09" y="1501383"/>
            <a:ext cx="829730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modified CID is a capable ignition delay test apparatus based on extensive characterization of thermodynamic state.</a:t>
            </a:r>
          </a:p>
          <a:p>
            <a:r>
              <a:rPr lang="en-US" dirty="0" smtClean="0"/>
              <a:t>Under conditions with more than 10 </a:t>
            </a:r>
            <a:r>
              <a:rPr lang="en-US" dirty="0" err="1" smtClean="0"/>
              <a:t>ms</a:t>
            </a:r>
            <a:r>
              <a:rPr lang="en-US" dirty="0" smtClean="0"/>
              <a:t> ignition delay the results may be reasonably compared to 0-D simulations.</a:t>
            </a:r>
          </a:p>
          <a:p>
            <a:r>
              <a:rPr lang="en-US" dirty="0" smtClean="0"/>
              <a:t>Temperature profiles highlight interesting NTC behavior and illustrate low-temperature kinetic barriers.</a:t>
            </a:r>
          </a:p>
          <a:p>
            <a:r>
              <a:rPr lang="en-US" dirty="0" smtClean="0"/>
              <a:t>Comparing CID and other apparatus to models suggest over prediction of sensitivity to pressure (at least in context of internal combustion engines).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8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Title6.827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700" y="1954635"/>
            <a:ext cx="8229600" cy="3372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 dirty="0" smtClean="0">
                <a:solidFill>
                  <a:schemeClr val="bg1"/>
                </a:solidFill>
              </a:rPr>
              <a:t>Thank you for your attention!</a:t>
            </a:r>
            <a:endParaRPr lang="en-US" sz="5100" b="1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83" y="-152203"/>
            <a:ext cx="4033434" cy="18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Chamber Temperature Offset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19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546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Chamber temperature offset was measured at 9 temperature and pressure conditions</a:t>
            </a:r>
          </a:p>
          <a:p>
            <a:r>
              <a:rPr lang="en-US" sz="2400" dirty="0"/>
              <a:t>The plot below was used to curve fit a surface equation for the purpose of estimating total wall temperature offset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28" y="3314182"/>
            <a:ext cx="6669602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Presentation Overview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2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Ignition </a:t>
            </a:r>
            <a:r>
              <a:rPr lang="en-US" dirty="0"/>
              <a:t>Research Techniques</a:t>
            </a:r>
          </a:p>
          <a:p>
            <a:r>
              <a:rPr lang="en-US" dirty="0" smtClean="0"/>
              <a:t>Background </a:t>
            </a:r>
            <a:r>
              <a:rPr lang="en-US" dirty="0" smtClean="0"/>
              <a:t>Motivation</a:t>
            </a:r>
          </a:p>
          <a:p>
            <a:r>
              <a:rPr lang="en-US" dirty="0" smtClean="0"/>
              <a:t>Experimental </a:t>
            </a:r>
            <a:r>
              <a:rPr lang="en-US" dirty="0" smtClean="0"/>
              <a:t>Setup and Modifications</a:t>
            </a:r>
          </a:p>
          <a:p>
            <a:r>
              <a:rPr lang="en-US" dirty="0" smtClean="0"/>
              <a:t>Data Processing and Test Plan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41769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Ignition Research </a:t>
            </a:r>
            <a:r>
              <a:rPr lang="en-US" b="1" dirty="0"/>
              <a:t>Techniques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3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54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Computationally </a:t>
            </a:r>
            <a:r>
              <a:rPr lang="en-US" dirty="0"/>
              <a:t>based combustion research utilizes chemical-kinetic mechanisms to model the complex </a:t>
            </a:r>
            <a:r>
              <a:rPr lang="en-US" dirty="0" smtClean="0"/>
              <a:t>chemical </a:t>
            </a:r>
            <a:r>
              <a:rPr lang="en-US" dirty="0"/>
              <a:t>reactions and the combustion phenomena </a:t>
            </a:r>
            <a:endParaRPr lang="en-US" dirty="0" smtClean="0"/>
          </a:p>
          <a:p>
            <a:r>
              <a:rPr lang="en-US" dirty="0" smtClean="0"/>
              <a:t>Experimentally </a:t>
            </a:r>
            <a:r>
              <a:rPr lang="en-US" dirty="0"/>
              <a:t>based studies use a variety of </a:t>
            </a:r>
            <a:r>
              <a:rPr lang="en-US" dirty="0" smtClean="0"/>
              <a:t>devices:</a:t>
            </a:r>
            <a:endParaRPr lang="en-US" dirty="0"/>
          </a:p>
          <a:p>
            <a:pPr lvl="1"/>
            <a:r>
              <a:rPr lang="en-US" dirty="0"/>
              <a:t>Rapid Compression Machines (RCM)</a:t>
            </a:r>
          </a:p>
          <a:p>
            <a:pPr lvl="1"/>
            <a:r>
              <a:rPr lang="en-US" dirty="0"/>
              <a:t>Shock Tubes</a:t>
            </a:r>
          </a:p>
          <a:p>
            <a:pPr lvl="1"/>
            <a:r>
              <a:rPr lang="en-US" dirty="0"/>
              <a:t>Constant Volume Combustion Chambers (CVCC)-The ignition quality tester (IQT) and derived cetane tester (CID)</a:t>
            </a:r>
          </a:p>
          <a:p>
            <a:r>
              <a:rPr lang="en-US" dirty="0"/>
              <a:t>Combustion occurring within each of these devices is then captured via combustion pressure transducers or optical ports</a:t>
            </a:r>
          </a:p>
          <a:p>
            <a:r>
              <a:rPr lang="en-US" dirty="0" smtClean="0"/>
              <a:t>In order </a:t>
            </a:r>
            <a:r>
              <a:rPr lang="en-US" dirty="0"/>
              <a:t>to facilitate mechanism development, each system would be </a:t>
            </a:r>
            <a:r>
              <a:rPr lang="en-US" dirty="0" smtClean="0"/>
              <a:t>approximated </a:t>
            </a:r>
            <a:r>
              <a:rPr lang="en-US" dirty="0"/>
              <a:t>as a perfect stirred reactor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Ignition Research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Techniques - CVCC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4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478" y="1802509"/>
            <a:ext cx="8708618" cy="4417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When using a CVCC considerations must be made, which form limitations on the device’s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Due to the transient nature of the fuel injection process, there exists a time below which, the chamber cannot be considered “well mixed”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</a:t>
            </a:r>
            <a:r>
              <a:rPr lang="en-US" dirty="0"/>
              <a:t>measurement of </a:t>
            </a:r>
            <a:r>
              <a:rPr lang="en-US" dirty="0" smtClean="0"/>
              <a:t>thermodynamic state of contained </a:t>
            </a:r>
            <a:r>
              <a:rPr lang="en-US" dirty="0"/>
              <a:t>air mass for estimation of </a:t>
            </a:r>
            <a:r>
              <a:rPr lang="en-US" dirty="0" smtClean="0"/>
              <a:t>initial conditions and global </a:t>
            </a:r>
            <a:r>
              <a:rPr lang="en-US" dirty="0"/>
              <a:t>equivalence ratio is </a:t>
            </a:r>
            <a:r>
              <a:rPr lang="en-US" dirty="0" smtClean="0"/>
              <a:t>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</a:t>
            </a:r>
            <a:r>
              <a:rPr lang="en-US" dirty="0"/>
              <a:t>characterization and control of the fuel injection system is of utmost importance for limiting uncertainty associated with the fuel injection process</a:t>
            </a:r>
          </a:p>
        </p:txBody>
      </p:sp>
    </p:spTree>
    <p:extLst>
      <p:ext uri="{BB962C8B-B14F-4D97-AF65-F5344CB8AC3E}">
        <p14:creationId xmlns:p14="http://schemas.microsoft.com/office/powerpoint/2010/main" val="18324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Project Motivation and Background 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5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478" y="1600200"/>
            <a:ext cx="4323911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Combustion of liquid fuels is often studied for the validation or refinement of chemical-kinetic mechanisms</a:t>
            </a:r>
          </a:p>
          <a:p>
            <a:r>
              <a:rPr lang="en-US" dirty="0"/>
              <a:t>A particular difficulty for traditional combustion test apparatuses are low volatility fuels</a:t>
            </a:r>
          </a:p>
          <a:p>
            <a:r>
              <a:rPr lang="en-US" dirty="0"/>
              <a:t>These fuels can be difficult to evaporate, and maintain in a vapor </a:t>
            </a:r>
            <a:r>
              <a:rPr lang="en-US" dirty="0" smtClean="0"/>
              <a:t>state prior to mixing with air and increasing mixture temperature</a:t>
            </a:r>
            <a:endParaRPr lang="en-US" dirty="0"/>
          </a:p>
          <a:p>
            <a:r>
              <a:rPr lang="en-US" dirty="0"/>
              <a:t>The Derived Cetane Tester (</a:t>
            </a:r>
            <a:r>
              <a:rPr lang="en-US" dirty="0" smtClean="0"/>
              <a:t>CID 510) </a:t>
            </a:r>
            <a:r>
              <a:rPr lang="en-US" dirty="0"/>
              <a:t>addresses this by injecting liquid fuel into a heated, high pressure constant volume combustion chamber by utilizing a commercial diesel engine injector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EF94B1-80BC-4AFD-8639-1BA89D827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96" t="6077" r="31740" b="10865"/>
          <a:stretch/>
        </p:blipFill>
        <p:spPr>
          <a:xfrm>
            <a:off x="5687394" y="1425856"/>
            <a:ext cx="3304668" cy="4641531"/>
          </a:xfrm>
          <a:prstGeom prst="rect">
            <a:avLst/>
          </a:prstGeom>
        </p:spPr>
      </p:pic>
      <p:sp>
        <p:nvSpPr>
          <p:cNvPr id="11" name="Text Box 56">
            <a:extLst>
              <a:ext uri="{FF2B5EF4-FFF2-40B4-BE49-F238E27FC236}">
                <a16:creationId xmlns="" xmlns:a16="http://schemas.microsoft.com/office/drawing/2014/main" id="{7E7EB488-9330-440E-B248-E24695B47771}"/>
              </a:ext>
            </a:extLst>
          </p:cNvPr>
          <p:cNvSpPr txBox="1"/>
          <p:nvPr/>
        </p:nvSpPr>
        <p:spPr>
          <a:xfrm>
            <a:off x="4663641" y="1631022"/>
            <a:ext cx="889226" cy="1055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Pressure Fuel Supply and Transducer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EA072B0-B080-44E6-BEAD-19884A38AA8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552867" y="2158558"/>
            <a:ext cx="902960" cy="193372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56">
            <a:extLst>
              <a:ext uri="{FF2B5EF4-FFF2-40B4-BE49-F238E27FC236}">
                <a16:creationId xmlns="" xmlns:a16="http://schemas.microsoft.com/office/drawing/2014/main" id="{1DFD86D0-B517-475D-9C86-61D0A109AFFB}"/>
              </a:ext>
            </a:extLst>
          </p:cNvPr>
          <p:cNvSpPr txBox="1"/>
          <p:nvPr/>
        </p:nvSpPr>
        <p:spPr>
          <a:xfrm>
            <a:off x="4587642" y="3813712"/>
            <a:ext cx="1002296" cy="503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Combustion Chamber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F69B05F-ED1F-4BBB-A743-1E45E71296A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589938" y="4065449"/>
            <a:ext cx="1345488" cy="151871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56">
            <a:extLst>
              <a:ext uri="{FF2B5EF4-FFF2-40B4-BE49-F238E27FC236}">
                <a16:creationId xmlns="" xmlns:a16="http://schemas.microsoft.com/office/drawing/2014/main" id="{8529E6FA-B0E1-4027-8D23-1DDE1035092C}"/>
              </a:ext>
            </a:extLst>
          </p:cNvPr>
          <p:cNvSpPr txBox="1"/>
          <p:nvPr/>
        </p:nvSpPr>
        <p:spPr>
          <a:xfrm>
            <a:off x="4663641" y="2795613"/>
            <a:ext cx="889226" cy="276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Injector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68E19B8-156C-440F-962C-041618D3E7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552867" y="2933646"/>
            <a:ext cx="1258990" cy="32942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56">
            <a:extLst>
              <a:ext uri="{FF2B5EF4-FFF2-40B4-BE49-F238E27FC236}">
                <a16:creationId xmlns="" xmlns:a16="http://schemas.microsoft.com/office/drawing/2014/main" id="{0ACF150D-930A-4026-B78B-FD6340E7590E}"/>
              </a:ext>
            </a:extLst>
          </p:cNvPr>
          <p:cNvSpPr txBox="1"/>
          <p:nvPr/>
        </p:nvSpPr>
        <p:spPr>
          <a:xfrm>
            <a:off x="7741773" y="5631690"/>
            <a:ext cx="932478" cy="251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 Supply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432AE56-7D9F-49D7-816A-915D83B7653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543800" y="4745824"/>
            <a:ext cx="197973" cy="1011387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 Box 56">
            <a:extLst>
              <a:ext uri="{FF2B5EF4-FFF2-40B4-BE49-F238E27FC236}">
                <a16:creationId xmlns="" xmlns:a16="http://schemas.microsoft.com/office/drawing/2014/main" id="{B34BA4C3-614A-43CD-A173-D48D229A66E1}"/>
              </a:ext>
            </a:extLst>
          </p:cNvPr>
          <p:cNvSpPr txBox="1"/>
          <p:nvPr/>
        </p:nvSpPr>
        <p:spPr>
          <a:xfrm>
            <a:off x="4587642" y="4527072"/>
            <a:ext cx="1002296" cy="637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Combustion Pressure Transducer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2D7A1A50-7FD1-4D95-AF9C-D025B0B1498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589938" y="4845690"/>
            <a:ext cx="1345488" cy="1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Experimental Setup and Modifications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6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03" y="1197853"/>
            <a:ext cx="854239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Beginning with the unmodified CID, an external control and DAQ system was </a:t>
            </a:r>
            <a:r>
              <a:rPr lang="en-US" sz="2400" dirty="0" smtClean="0"/>
              <a:t>developed to </a:t>
            </a:r>
            <a:r>
              <a:rPr lang="en-US" sz="2400" dirty="0"/>
              <a:t>expand the chambers range of testable temperatures, pressures, and equivalence ratios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68010E-011C-474C-A667-805616742D75}"/>
              </a:ext>
            </a:extLst>
          </p:cNvPr>
          <p:cNvSpPr/>
          <p:nvPr/>
        </p:nvSpPr>
        <p:spPr>
          <a:xfrm>
            <a:off x="1768631" y="4823702"/>
            <a:ext cx="7751975" cy="4261062"/>
          </a:xfrm>
          <a:prstGeom prst="rect">
            <a:avLst/>
          </a:prstGeom>
        </p:spPr>
      </p:sp>
      <p:grpSp>
        <p:nvGrpSpPr>
          <p:cNvPr id="4" name="Group 3"/>
          <p:cNvGrpSpPr/>
          <p:nvPr/>
        </p:nvGrpSpPr>
        <p:grpSpPr>
          <a:xfrm>
            <a:off x="1768631" y="2358305"/>
            <a:ext cx="5700352" cy="3941209"/>
            <a:chOff x="461087" y="2534297"/>
            <a:chExt cx="5242605" cy="362472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92490A4-49A9-40F6-8804-83B8CDE83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319"/>
            <a:stretch/>
          </p:blipFill>
          <p:spPr>
            <a:xfrm>
              <a:off x="461087" y="2534298"/>
              <a:ext cx="2838704" cy="36247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92490A4-49A9-40F6-8804-83B8CDE83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5" r="-23"/>
            <a:stretch/>
          </p:blipFill>
          <p:spPr>
            <a:xfrm>
              <a:off x="3299791" y="2534297"/>
              <a:ext cx="2403901" cy="3624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Device Characterization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7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330" y="1609148"/>
            <a:ext cx="8542397" cy="4114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After completing expansion of the </a:t>
            </a:r>
            <a:r>
              <a:rPr lang="en-US" sz="2400" dirty="0" smtClean="0"/>
              <a:t>CID controls, </a:t>
            </a:r>
            <a:r>
              <a:rPr lang="en-US" sz="2400" dirty="0"/>
              <a:t>the various processes related to the device’s accuracy were characterized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These included:</a:t>
            </a:r>
          </a:p>
          <a:p>
            <a:r>
              <a:rPr lang="en-US" sz="2400" dirty="0"/>
              <a:t>Chamber wall temperature offset and temperature spatial homogeneity </a:t>
            </a:r>
          </a:p>
          <a:p>
            <a:r>
              <a:rPr lang="en-US" sz="2400" dirty="0"/>
              <a:t>Volume </a:t>
            </a:r>
            <a:r>
              <a:rPr lang="en-US" sz="2400" dirty="0" smtClean="0"/>
              <a:t>of injected fuel calibration</a:t>
            </a:r>
          </a:p>
          <a:p>
            <a:r>
              <a:rPr lang="en-US" sz="2400" dirty="0" smtClean="0"/>
              <a:t>Effects </a:t>
            </a:r>
            <a:r>
              <a:rPr lang="en-US" sz="2400" dirty="0"/>
              <a:t>of evaporative cooling</a:t>
            </a:r>
          </a:p>
          <a:p>
            <a:r>
              <a:rPr lang="en-US" sz="2400" dirty="0"/>
              <a:t>Calibration of all onboard pressure transducers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68010E-011C-474C-A667-805616742D75}"/>
              </a:ext>
            </a:extLst>
          </p:cNvPr>
          <p:cNvSpPr/>
          <p:nvPr/>
        </p:nvSpPr>
        <p:spPr>
          <a:xfrm>
            <a:off x="1768631" y="4823702"/>
            <a:ext cx="7751975" cy="42610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282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Device Characterization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8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68010E-011C-474C-A667-805616742D75}"/>
              </a:ext>
            </a:extLst>
          </p:cNvPr>
          <p:cNvSpPr/>
          <p:nvPr/>
        </p:nvSpPr>
        <p:spPr>
          <a:xfrm>
            <a:off x="1768631" y="4823702"/>
            <a:ext cx="7751975" cy="4261062"/>
          </a:xfrm>
          <a:prstGeom prst="rect">
            <a:avLst/>
          </a:prstGeom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4" y="1398795"/>
            <a:ext cx="4981774" cy="47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745673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529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Test Plan and </a:t>
            </a:r>
            <a:r>
              <a:rPr lang="en-US" b="1" dirty="0" smtClean="0"/>
              <a:t>Data Processing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9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42" y="1797964"/>
            <a:ext cx="4205671" cy="3609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36" y="1802509"/>
            <a:ext cx="4563832" cy="36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1012</Words>
  <Application>Microsoft Office PowerPoint</Application>
  <PresentationFormat>On-screen Show (4:3)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Presentation Overview</vt:lpstr>
      <vt:lpstr>Ignition Research Techniques</vt:lpstr>
      <vt:lpstr>Ignition Research  Techniques - CVCC</vt:lpstr>
      <vt:lpstr>Project Motivation and Background </vt:lpstr>
      <vt:lpstr>Experimental Setup and Modifications</vt:lpstr>
      <vt:lpstr>Device Characterization</vt:lpstr>
      <vt:lpstr>Device Characterization</vt:lpstr>
      <vt:lpstr>Test Plan and Data Processing</vt:lpstr>
      <vt:lpstr>Initial Results – φ,T sweeps</vt:lpstr>
      <vt:lpstr>Initial Results – φ,T sweeps</vt:lpstr>
      <vt:lpstr>Octane Pressure Sweep</vt:lpstr>
      <vt:lpstr>Bulk Temperature Histories</vt:lpstr>
      <vt:lpstr>Bulk Temperature Histories</vt:lpstr>
      <vt:lpstr>Connection of 1st to 2nd Delay</vt:lpstr>
      <vt:lpstr>Comparison With Other Devices Work</vt:lpstr>
      <vt:lpstr>Summary and Conclusions</vt:lpstr>
      <vt:lpstr>PowerPoint Presentation</vt:lpstr>
      <vt:lpstr>Chamber Temperature Offset</vt:lpstr>
    </vt:vector>
  </TitlesOfParts>
  <Company>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Shinholster</dc:creator>
  <cp:lastModifiedBy>Bittle, Joshua</cp:lastModifiedBy>
  <cp:revision>125</cp:revision>
  <dcterms:created xsi:type="dcterms:W3CDTF">2015-08-27T16:50:19Z</dcterms:created>
  <dcterms:modified xsi:type="dcterms:W3CDTF">2018-11-05T15:08:10Z</dcterms:modified>
</cp:coreProperties>
</file>